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44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641A1-8843-1C42-9EFA-4A86DD26C7BC}" v="30" dt="2022-10-14T00:47:38.7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73" d="100"/>
          <a:sy n="7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현준" userId="2a61c25f-14a3-461d-afad-db9c681ac447" providerId="ADAL" clId="{E07641A1-8843-1C42-9EFA-4A86DD26C7BC}"/>
    <pc:docChg chg="undo custSel modSld">
      <pc:chgData name="신 현준" userId="2a61c25f-14a3-461d-afad-db9c681ac447" providerId="ADAL" clId="{E07641A1-8843-1C42-9EFA-4A86DD26C7BC}" dt="2022-10-14T00:47:59.437" v="132" actId="1076"/>
      <pc:docMkLst>
        <pc:docMk/>
      </pc:docMkLst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5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6"/>
            <ac:spMk id="5" creationId="{DB519E25-8772-D845-AC41-10373A30568C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6"/>
            <ac:spMk id="197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36:02.567" v="4"/>
        <pc:sldMkLst>
          <pc:docMk/>
          <pc:sldMk cId="0" sldId="257"/>
        </pc:sldMkLst>
        <pc:spChg chg="del mod">
          <ac:chgData name="신 현준" userId="2a61c25f-14a3-461d-afad-db9c681ac447" providerId="ADAL" clId="{E07641A1-8843-1C42-9EFA-4A86DD26C7BC}" dt="2022-10-14T00:36:01.653" v="3"/>
          <ac:spMkLst>
            <pc:docMk/>
            <pc:sldMk cId="0" sldId="257"/>
            <ac:spMk id="2" creationId="{1EAC1167-16B2-A54B-B779-D897A7DE5960}"/>
          </ac:spMkLst>
        </pc:spChg>
        <pc:spChg chg="add mod">
          <ac:chgData name="신 현준" userId="2a61c25f-14a3-461d-afad-db9c681ac447" providerId="ADAL" clId="{E07641A1-8843-1C42-9EFA-4A86DD26C7BC}" dt="2022-10-14T00:36:02.567" v="4"/>
          <ac:spMkLst>
            <pc:docMk/>
            <pc:sldMk cId="0" sldId="257"/>
            <ac:spMk id="3" creationId="{D9C98526-A53D-ECF1-6F16-F231E4E1546D}"/>
          </ac:spMkLst>
        </pc:spChg>
        <pc:spChg chg="add mod">
          <ac:chgData name="신 현준" userId="2a61c25f-14a3-461d-afad-db9c681ac447" providerId="ADAL" clId="{E07641A1-8843-1C42-9EFA-4A86DD26C7BC}" dt="2022-10-14T00:36:01.653" v="3"/>
          <ac:spMkLst>
            <pc:docMk/>
            <pc:sldMk cId="0" sldId="257"/>
            <ac:spMk id="4" creationId="{5131F7F8-9968-9EB3-04C7-190BD8710B61}"/>
          </ac:spMkLst>
        </pc:spChg>
        <pc:spChg chg="del mod">
          <ac:chgData name="신 현준" userId="2a61c25f-14a3-461d-afad-db9c681ac447" providerId="ADAL" clId="{E07641A1-8843-1C42-9EFA-4A86DD26C7BC}" dt="2022-10-14T00:36:01.653" v="3"/>
          <ac:spMkLst>
            <pc:docMk/>
            <pc:sldMk cId="0" sldId="257"/>
            <ac:spMk id="202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58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8"/>
            <ac:spMk id="208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8"/>
            <ac:spMk id="209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59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9"/>
            <ac:spMk id="21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59"/>
            <ac:spMk id="21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0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0"/>
            <ac:spMk id="225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0"/>
            <ac:spMk id="226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1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1"/>
            <ac:spMk id="2" creationId="{865DF02D-5143-124B-A8DC-BF929EEDD743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1"/>
            <ac:spMk id="229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2"/>
            <ac:spMk id="2" creationId="{F6F45181-5649-194C-94D5-8F4DFB184A01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2"/>
            <ac:spMk id="236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3"/>
            <ac:spMk id="242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4"/>
            <ac:spMk id="2" creationId="{DB793245-185F-4041-A459-9EFAE755FF39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4"/>
            <ac:spMk id="248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5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5"/>
            <ac:spMk id="2" creationId="{CCE26E29-D706-234F-9B9E-0E0781F451F7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5"/>
            <ac:spMk id="253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6"/>
            <ac:spMk id="2" creationId="{A8188CE7-53CA-5846-B21C-DA5E4ECE0176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6"/>
            <ac:spMk id="258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7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7"/>
            <ac:spMk id="2" creationId="{21C7F7A6-161F-1F4E-98D8-65106A0B998F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7"/>
            <ac:spMk id="262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8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8"/>
            <ac:spMk id="2" creationId="{DCA20E74-7583-514B-AFA3-9009F7A73428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8"/>
            <ac:spMk id="266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69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9"/>
            <ac:spMk id="274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69"/>
            <ac:spMk id="275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37:44.779" v="7"/>
        <pc:sldMkLst>
          <pc:docMk/>
          <pc:sldMk cId="0" sldId="270"/>
        </pc:sldMkLst>
        <pc:spChg chg="add del mod">
          <ac:chgData name="신 현준" userId="2a61c25f-14a3-461d-afad-db9c681ac447" providerId="ADAL" clId="{E07641A1-8843-1C42-9EFA-4A86DD26C7BC}" dt="2022-10-14T00:37:43.805" v="6"/>
          <ac:spMkLst>
            <pc:docMk/>
            <pc:sldMk cId="0" sldId="270"/>
            <ac:spMk id="2" creationId="{95A5B84B-0305-57D1-72DB-F37AD703A84A}"/>
          </ac:spMkLst>
        </pc:spChg>
        <pc:spChg chg="add mod">
          <ac:chgData name="신 현준" userId="2a61c25f-14a3-461d-afad-db9c681ac447" providerId="ADAL" clId="{E07641A1-8843-1C42-9EFA-4A86DD26C7BC}" dt="2022-10-14T00:37:44.779" v="7"/>
          <ac:spMkLst>
            <pc:docMk/>
            <pc:sldMk cId="0" sldId="270"/>
            <ac:spMk id="3" creationId="{8EB2C66B-49A6-921B-189A-B0B0323DB67C}"/>
          </ac:spMkLst>
        </pc:spChg>
        <pc:spChg chg="mod">
          <ac:chgData name="신 현준" userId="2a61c25f-14a3-461d-afad-db9c681ac447" providerId="ADAL" clId="{E07641A1-8843-1C42-9EFA-4A86DD26C7BC}" dt="2022-10-14T00:37:43.805" v="6"/>
          <ac:spMkLst>
            <pc:docMk/>
            <pc:sldMk cId="0" sldId="270"/>
            <ac:spMk id="279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37:43.805" v="6"/>
          <ac:spMkLst>
            <pc:docMk/>
            <pc:sldMk cId="0" sldId="270"/>
            <ac:spMk id="280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1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1"/>
            <ac:spMk id="282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1"/>
            <ac:spMk id="283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1:11.080" v="12"/>
        <pc:sldMkLst>
          <pc:docMk/>
          <pc:sldMk cId="0" sldId="272"/>
        </pc:sldMkLst>
        <pc:spChg chg="del mod">
          <ac:chgData name="신 현준" userId="2a61c25f-14a3-461d-afad-db9c681ac447" providerId="ADAL" clId="{E07641A1-8843-1C42-9EFA-4A86DD26C7BC}" dt="2022-10-14T00:41:09.707" v="11"/>
          <ac:spMkLst>
            <pc:docMk/>
            <pc:sldMk cId="0" sldId="272"/>
            <ac:spMk id="2" creationId="{0F64539E-F192-E843-9B3A-A4D0F9363B59}"/>
          </ac:spMkLst>
        </pc:spChg>
        <pc:spChg chg="add mod">
          <ac:chgData name="신 현준" userId="2a61c25f-14a3-461d-afad-db9c681ac447" providerId="ADAL" clId="{E07641A1-8843-1C42-9EFA-4A86DD26C7BC}" dt="2022-10-14T00:41:11.080" v="12"/>
          <ac:spMkLst>
            <pc:docMk/>
            <pc:sldMk cId="0" sldId="272"/>
            <ac:spMk id="3" creationId="{F29385F8-C2BA-15AC-DB9B-730A0659A6FC}"/>
          </ac:spMkLst>
        </pc:spChg>
        <pc:spChg chg="add mod">
          <ac:chgData name="신 현준" userId="2a61c25f-14a3-461d-afad-db9c681ac447" providerId="ADAL" clId="{E07641A1-8843-1C42-9EFA-4A86DD26C7BC}" dt="2022-10-14T00:41:09.707" v="11"/>
          <ac:spMkLst>
            <pc:docMk/>
            <pc:sldMk cId="0" sldId="272"/>
            <ac:spMk id="4" creationId="{13A9CD5C-EC5A-125A-3FB4-03B0DE128943}"/>
          </ac:spMkLst>
        </pc:spChg>
        <pc:spChg chg="del mod">
          <ac:chgData name="신 현준" userId="2a61c25f-14a3-461d-afad-db9c681ac447" providerId="ADAL" clId="{E07641A1-8843-1C42-9EFA-4A86DD26C7BC}" dt="2022-10-14T00:41:09.707" v="11"/>
          <ac:spMkLst>
            <pc:docMk/>
            <pc:sldMk cId="0" sldId="272"/>
            <ac:spMk id="286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3"/>
            <ac:spMk id="29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3"/>
            <ac:spMk id="29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4"/>
            <ac:spMk id="29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4"/>
            <ac:spMk id="29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5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5"/>
            <ac:spMk id="31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5"/>
            <ac:spMk id="31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6"/>
            <ac:spMk id="34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6"/>
            <ac:spMk id="34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77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7"/>
            <ac:spMk id="354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77"/>
            <ac:spMk id="355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1:35.887" v="15"/>
        <pc:sldMkLst>
          <pc:docMk/>
          <pc:sldMk cId="0" sldId="278"/>
        </pc:sldMkLst>
        <pc:spChg chg="add del mod">
          <ac:chgData name="신 현준" userId="2a61c25f-14a3-461d-afad-db9c681ac447" providerId="ADAL" clId="{E07641A1-8843-1C42-9EFA-4A86DD26C7BC}" dt="2022-10-14T00:41:34.756" v="14"/>
          <ac:spMkLst>
            <pc:docMk/>
            <pc:sldMk cId="0" sldId="278"/>
            <ac:spMk id="2" creationId="{BD3751B9-D7A1-56D8-DD75-73F64751F97D}"/>
          </ac:spMkLst>
        </pc:spChg>
        <pc:spChg chg="add mod">
          <ac:chgData name="신 현준" userId="2a61c25f-14a3-461d-afad-db9c681ac447" providerId="ADAL" clId="{E07641A1-8843-1C42-9EFA-4A86DD26C7BC}" dt="2022-10-14T00:41:35.887" v="15"/>
          <ac:spMkLst>
            <pc:docMk/>
            <pc:sldMk cId="0" sldId="278"/>
            <ac:spMk id="3" creationId="{2C79E1A8-B24F-22AD-62ED-6ACDE920EE60}"/>
          </ac:spMkLst>
        </pc:spChg>
        <pc:spChg chg="mod">
          <ac:chgData name="신 현준" userId="2a61c25f-14a3-461d-afad-db9c681ac447" providerId="ADAL" clId="{E07641A1-8843-1C42-9EFA-4A86DD26C7BC}" dt="2022-10-14T00:41:34.756" v="14"/>
          <ac:spMkLst>
            <pc:docMk/>
            <pc:sldMk cId="0" sldId="278"/>
            <ac:spMk id="361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1:34.756" v="14"/>
          <ac:spMkLst>
            <pc:docMk/>
            <pc:sldMk cId="0" sldId="278"/>
            <ac:spMk id="362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1:46.963" v="18"/>
        <pc:sldMkLst>
          <pc:docMk/>
          <pc:sldMk cId="0" sldId="279"/>
        </pc:sldMkLst>
        <pc:spChg chg="add del mod">
          <ac:chgData name="신 현준" userId="2a61c25f-14a3-461d-afad-db9c681ac447" providerId="ADAL" clId="{E07641A1-8843-1C42-9EFA-4A86DD26C7BC}" dt="2022-10-14T00:41:45.823" v="17"/>
          <ac:spMkLst>
            <pc:docMk/>
            <pc:sldMk cId="0" sldId="279"/>
            <ac:spMk id="2" creationId="{8186F691-D3CC-6BB1-D943-B127D64149AA}"/>
          </ac:spMkLst>
        </pc:spChg>
        <pc:spChg chg="add mod">
          <ac:chgData name="신 현준" userId="2a61c25f-14a3-461d-afad-db9c681ac447" providerId="ADAL" clId="{E07641A1-8843-1C42-9EFA-4A86DD26C7BC}" dt="2022-10-14T00:41:46.963" v="18"/>
          <ac:spMkLst>
            <pc:docMk/>
            <pc:sldMk cId="0" sldId="279"/>
            <ac:spMk id="3" creationId="{0F39A5AB-03F0-9E9C-5C34-B93CD74059B8}"/>
          </ac:spMkLst>
        </pc:spChg>
        <pc:spChg chg="mod">
          <ac:chgData name="신 현준" userId="2a61c25f-14a3-461d-afad-db9c681ac447" providerId="ADAL" clId="{E07641A1-8843-1C42-9EFA-4A86DD26C7BC}" dt="2022-10-14T00:41:45.823" v="17"/>
          <ac:spMkLst>
            <pc:docMk/>
            <pc:sldMk cId="0" sldId="279"/>
            <ac:spMk id="372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1:45.823" v="17"/>
          <ac:spMkLst>
            <pc:docMk/>
            <pc:sldMk cId="0" sldId="279"/>
            <ac:spMk id="373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1:52.106" v="21"/>
        <pc:sldMkLst>
          <pc:docMk/>
          <pc:sldMk cId="0" sldId="280"/>
        </pc:sldMkLst>
        <pc:spChg chg="add del mod">
          <ac:chgData name="신 현준" userId="2a61c25f-14a3-461d-afad-db9c681ac447" providerId="ADAL" clId="{E07641A1-8843-1C42-9EFA-4A86DD26C7BC}" dt="2022-10-14T00:41:51.118" v="20"/>
          <ac:spMkLst>
            <pc:docMk/>
            <pc:sldMk cId="0" sldId="280"/>
            <ac:spMk id="2" creationId="{473A8EDE-F249-589F-21A4-1104713E8863}"/>
          </ac:spMkLst>
        </pc:spChg>
        <pc:spChg chg="add mod">
          <ac:chgData name="신 현준" userId="2a61c25f-14a3-461d-afad-db9c681ac447" providerId="ADAL" clId="{E07641A1-8843-1C42-9EFA-4A86DD26C7BC}" dt="2022-10-14T00:41:52.106" v="21"/>
          <ac:spMkLst>
            <pc:docMk/>
            <pc:sldMk cId="0" sldId="280"/>
            <ac:spMk id="3" creationId="{9E9065DB-3CCC-B0ED-ECC8-7FBBB06EB01C}"/>
          </ac:spMkLst>
        </pc:spChg>
        <pc:spChg chg="mod">
          <ac:chgData name="신 현준" userId="2a61c25f-14a3-461d-afad-db9c681ac447" providerId="ADAL" clId="{E07641A1-8843-1C42-9EFA-4A86DD26C7BC}" dt="2022-10-14T00:41:51.118" v="20"/>
          <ac:spMkLst>
            <pc:docMk/>
            <pc:sldMk cId="0" sldId="280"/>
            <ac:spMk id="387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1:51.118" v="20"/>
          <ac:spMkLst>
            <pc:docMk/>
            <pc:sldMk cId="0" sldId="280"/>
            <ac:spMk id="388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1:57.519" v="24"/>
        <pc:sldMkLst>
          <pc:docMk/>
          <pc:sldMk cId="0" sldId="281"/>
        </pc:sldMkLst>
        <pc:spChg chg="add del mod">
          <ac:chgData name="신 현준" userId="2a61c25f-14a3-461d-afad-db9c681ac447" providerId="ADAL" clId="{E07641A1-8843-1C42-9EFA-4A86DD26C7BC}" dt="2022-10-14T00:41:56.540" v="23"/>
          <ac:spMkLst>
            <pc:docMk/>
            <pc:sldMk cId="0" sldId="281"/>
            <ac:spMk id="2" creationId="{F125F5E4-3945-A954-D040-2020407EF300}"/>
          </ac:spMkLst>
        </pc:spChg>
        <pc:spChg chg="add mod">
          <ac:chgData name="신 현준" userId="2a61c25f-14a3-461d-afad-db9c681ac447" providerId="ADAL" clId="{E07641A1-8843-1C42-9EFA-4A86DD26C7BC}" dt="2022-10-14T00:41:57.519" v="24"/>
          <ac:spMkLst>
            <pc:docMk/>
            <pc:sldMk cId="0" sldId="281"/>
            <ac:spMk id="3" creationId="{6D754AAE-8FB4-4E5E-380A-AE6DE1E4DBD4}"/>
          </ac:spMkLst>
        </pc:spChg>
        <pc:spChg chg="mod">
          <ac:chgData name="신 현준" userId="2a61c25f-14a3-461d-afad-db9c681ac447" providerId="ADAL" clId="{E07641A1-8843-1C42-9EFA-4A86DD26C7BC}" dt="2022-10-14T00:41:56.540" v="23"/>
          <ac:spMkLst>
            <pc:docMk/>
            <pc:sldMk cId="0" sldId="281"/>
            <ac:spMk id="402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1:56.540" v="23"/>
          <ac:spMkLst>
            <pc:docMk/>
            <pc:sldMk cId="0" sldId="281"/>
            <ac:spMk id="403" creationId="{00000000-0000-0000-0000-000000000000}"/>
          </ac:spMkLst>
        </pc:spChg>
      </pc:sldChg>
      <pc:sldChg chg="modSp mod">
        <pc:chgData name="신 현준" userId="2a61c25f-14a3-461d-afad-db9c681ac447" providerId="ADAL" clId="{E07641A1-8843-1C42-9EFA-4A86DD26C7BC}" dt="2022-10-14T00:42:08.085" v="40" actId="1036"/>
        <pc:sldMkLst>
          <pc:docMk/>
          <pc:sldMk cId="0" sldId="28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2"/>
            <ac:spMk id="2" creationId="{5766DEB8-0AD8-0342-8944-CA5A3EBA0CFE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2"/>
            <ac:spMk id="41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42:08.085" v="40" actId="1036"/>
          <ac:spMkLst>
            <pc:docMk/>
            <pc:sldMk cId="0" sldId="282"/>
            <ac:spMk id="418" creationId="{00000000-0000-0000-0000-000000000000}"/>
          </ac:spMkLst>
        </pc:spChg>
        <pc:grpChg chg="mod">
          <ac:chgData name="신 현준" userId="2a61c25f-14a3-461d-afad-db9c681ac447" providerId="ADAL" clId="{E07641A1-8843-1C42-9EFA-4A86DD26C7BC}" dt="2022-10-14T00:42:08.085" v="40" actId="1036"/>
          <ac:grpSpMkLst>
            <pc:docMk/>
            <pc:sldMk cId="0" sldId="282"/>
            <ac:grpSpMk id="424" creationId="{00000000-0000-0000-0000-000000000000}"/>
          </ac:grpSpMkLst>
        </pc:grpChg>
        <pc:grpChg chg="mod">
          <ac:chgData name="신 현준" userId="2a61c25f-14a3-461d-afad-db9c681ac447" providerId="ADAL" clId="{E07641A1-8843-1C42-9EFA-4A86DD26C7BC}" dt="2022-10-14T00:42:08.085" v="40" actId="1036"/>
          <ac:grpSpMkLst>
            <pc:docMk/>
            <pc:sldMk cId="0" sldId="282"/>
            <ac:grpSpMk id="431" creationId="{00000000-0000-0000-0000-000000000000}"/>
          </ac:grpSpMkLst>
        </pc:grp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14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15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16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17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19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25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08.085" v="40" actId="1036"/>
          <ac:picMkLst>
            <pc:docMk/>
            <pc:sldMk cId="0" sldId="282"/>
            <ac:picMk id="426" creationId="{00000000-0000-0000-0000-000000000000}"/>
          </ac:picMkLst>
        </pc:picChg>
      </pc:sldChg>
      <pc:sldChg chg="modSp mod">
        <pc:chgData name="신 현준" userId="2a61c25f-14a3-461d-afad-db9c681ac447" providerId="ADAL" clId="{E07641A1-8843-1C42-9EFA-4A86DD26C7BC}" dt="2022-10-14T00:42:23.128" v="58" actId="1036"/>
        <pc:sldMkLst>
          <pc:docMk/>
          <pc:sldMk cId="0" sldId="28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3"/>
            <ac:spMk id="2" creationId="{DA2832CD-C55F-A847-ACD8-EE994DAC1825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3"/>
            <ac:spMk id="43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42:23.128" v="58" actId="1036"/>
          <ac:spMkLst>
            <pc:docMk/>
            <pc:sldMk cId="0" sldId="283"/>
            <ac:spMk id="438" creationId="{00000000-0000-0000-0000-000000000000}"/>
          </ac:spMkLst>
        </pc:spChg>
        <pc:grpChg chg="mod">
          <ac:chgData name="신 현준" userId="2a61c25f-14a3-461d-afad-db9c681ac447" providerId="ADAL" clId="{E07641A1-8843-1C42-9EFA-4A86DD26C7BC}" dt="2022-10-14T00:42:23.128" v="58" actId="1036"/>
          <ac:grpSpMkLst>
            <pc:docMk/>
            <pc:sldMk cId="0" sldId="283"/>
            <ac:grpSpMk id="444" creationId="{00000000-0000-0000-0000-000000000000}"/>
          </ac:grpSpMkLst>
        </pc:grpChg>
        <pc:grpChg chg="mod">
          <ac:chgData name="신 현준" userId="2a61c25f-14a3-461d-afad-db9c681ac447" providerId="ADAL" clId="{E07641A1-8843-1C42-9EFA-4A86DD26C7BC}" dt="2022-10-14T00:42:23.128" v="58" actId="1036"/>
          <ac:grpSpMkLst>
            <pc:docMk/>
            <pc:sldMk cId="0" sldId="283"/>
            <ac:grpSpMk id="451" creationId="{00000000-0000-0000-0000-000000000000}"/>
          </ac:grpSpMkLst>
        </pc:grp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34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35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36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37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39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45" creationId="{00000000-0000-0000-0000-000000000000}"/>
          </ac:picMkLst>
        </pc:picChg>
        <pc:picChg chg="mod">
          <ac:chgData name="신 현준" userId="2a61c25f-14a3-461d-afad-db9c681ac447" providerId="ADAL" clId="{E07641A1-8843-1C42-9EFA-4A86DD26C7BC}" dt="2022-10-14T00:42:23.128" v="58" actId="1036"/>
          <ac:picMkLst>
            <pc:docMk/>
            <pc:sldMk cId="0" sldId="283"/>
            <ac:picMk id="446" creationId="{00000000-0000-0000-0000-000000000000}"/>
          </ac:picMkLst>
        </pc:pic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8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4"/>
            <ac:spMk id="45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84"/>
            <ac:spMk id="454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2:34.163" v="61"/>
        <pc:sldMkLst>
          <pc:docMk/>
          <pc:sldMk cId="0" sldId="285"/>
        </pc:sldMkLst>
        <pc:spChg chg="add del mod">
          <ac:chgData name="신 현준" userId="2a61c25f-14a3-461d-afad-db9c681ac447" providerId="ADAL" clId="{E07641A1-8843-1C42-9EFA-4A86DD26C7BC}" dt="2022-10-14T00:42:33.205" v="60"/>
          <ac:spMkLst>
            <pc:docMk/>
            <pc:sldMk cId="0" sldId="285"/>
            <ac:spMk id="2" creationId="{4618BD30-2C0F-91C6-4472-3922F8FF5009}"/>
          </ac:spMkLst>
        </pc:spChg>
        <pc:spChg chg="add mod">
          <ac:chgData name="신 현준" userId="2a61c25f-14a3-461d-afad-db9c681ac447" providerId="ADAL" clId="{E07641A1-8843-1C42-9EFA-4A86DD26C7BC}" dt="2022-10-14T00:42:34.163" v="61"/>
          <ac:spMkLst>
            <pc:docMk/>
            <pc:sldMk cId="0" sldId="285"/>
            <ac:spMk id="3" creationId="{3F24FEDE-4050-0313-30C5-8E915B929621}"/>
          </ac:spMkLst>
        </pc:spChg>
        <pc:spChg chg="mod">
          <ac:chgData name="신 현준" userId="2a61c25f-14a3-461d-afad-db9c681ac447" providerId="ADAL" clId="{E07641A1-8843-1C42-9EFA-4A86DD26C7BC}" dt="2022-10-14T00:42:33.205" v="60"/>
          <ac:spMkLst>
            <pc:docMk/>
            <pc:sldMk cId="0" sldId="285"/>
            <ac:spMk id="468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2:33.205" v="60"/>
          <ac:spMkLst>
            <pc:docMk/>
            <pc:sldMk cId="0" sldId="285"/>
            <ac:spMk id="469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2:40.996" v="65"/>
        <pc:sldMkLst>
          <pc:docMk/>
          <pc:sldMk cId="0" sldId="286"/>
        </pc:sldMkLst>
        <pc:spChg chg="add del mod">
          <ac:chgData name="신 현준" userId="2a61c25f-14a3-461d-afad-db9c681ac447" providerId="ADAL" clId="{E07641A1-8843-1C42-9EFA-4A86DD26C7BC}" dt="2022-10-14T00:42:40.123" v="63"/>
          <ac:spMkLst>
            <pc:docMk/>
            <pc:sldMk cId="0" sldId="286"/>
            <ac:spMk id="2" creationId="{59E72FC2-8AA8-7404-82AA-B50671AC31CF}"/>
          </ac:spMkLst>
        </pc:spChg>
        <pc:spChg chg="add mod">
          <ac:chgData name="신 현준" userId="2a61c25f-14a3-461d-afad-db9c681ac447" providerId="ADAL" clId="{E07641A1-8843-1C42-9EFA-4A86DD26C7BC}" dt="2022-10-14T00:42:40.996" v="65"/>
          <ac:spMkLst>
            <pc:docMk/>
            <pc:sldMk cId="0" sldId="286"/>
            <ac:spMk id="3" creationId="{C84EA60D-C432-C4DA-B37B-94B62241A120}"/>
          </ac:spMkLst>
        </pc:spChg>
        <pc:spChg chg="mod">
          <ac:chgData name="신 현준" userId="2a61c25f-14a3-461d-afad-db9c681ac447" providerId="ADAL" clId="{E07641A1-8843-1C42-9EFA-4A86DD26C7BC}" dt="2022-10-14T00:42:40.156" v="64" actId="27636"/>
          <ac:spMkLst>
            <pc:docMk/>
            <pc:sldMk cId="0" sldId="286"/>
            <ac:spMk id="476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2:40.123" v="63"/>
          <ac:spMkLst>
            <pc:docMk/>
            <pc:sldMk cId="0" sldId="286"/>
            <ac:spMk id="477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2:45.544" v="68"/>
        <pc:sldMkLst>
          <pc:docMk/>
          <pc:sldMk cId="0" sldId="287"/>
        </pc:sldMkLst>
        <pc:spChg chg="add del mod">
          <ac:chgData name="신 현준" userId="2a61c25f-14a3-461d-afad-db9c681ac447" providerId="ADAL" clId="{E07641A1-8843-1C42-9EFA-4A86DD26C7BC}" dt="2022-10-14T00:42:44.656" v="67"/>
          <ac:spMkLst>
            <pc:docMk/>
            <pc:sldMk cId="0" sldId="287"/>
            <ac:spMk id="2" creationId="{DB470230-5990-1E49-6F2A-02FD461D5F12}"/>
          </ac:spMkLst>
        </pc:spChg>
        <pc:spChg chg="add mod">
          <ac:chgData name="신 현준" userId="2a61c25f-14a3-461d-afad-db9c681ac447" providerId="ADAL" clId="{E07641A1-8843-1C42-9EFA-4A86DD26C7BC}" dt="2022-10-14T00:42:45.544" v="68"/>
          <ac:spMkLst>
            <pc:docMk/>
            <pc:sldMk cId="0" sldId="287"/>
            <ac:spMk id="3" creationId="{F2D85477-1CA0-64CF-5DA2-9279030E677C}"/>
          </ac:spMkLst>
        </pc:spChg>
        <pc:spChg chg="mod">
          <ac:chgData name="신 현준" userId="2a61c25f-14a3-461d-afad-db9c681ac447" providerId="ADAL" clId="{E07641A1-8843-1C42-9EFA-4A86DD26C7BC}" dt="2022-10-14T00:42:44.656" v="67"/>
          <ac:spMkLst>
            <pc:docMk/>
            <pc:sldMk cId="0" sldId="287"/>
            <ac:spMk id="497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2:44.656" v="67"/>
          <ac:spMkLst>
            <pc:docMk/>
            <pc:sldMk cId="0" sldId="287"/>
            <ac:spMk id="498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2:51.962" v="71"/>
        <pc:sldMkLst>
          <pc:docMk/>
          <pc:sldMk cId="0" sldId="288"/>
        </pc:sldMkLst>
        <pc:spChg chg="add del mod">
          <ac:chgData name="신 현준" userId="2a61c25f-14a3-461d-afad-db9c681ac447" providerId="ADAL" clId="{E07641A1-8843-1C42-9EFA-4A86DD26C7BC}" dt="2022-10-14T00:42:51.024" v="70"/>
          <ac:spMkLst>
            <pc:docMk/>
            <pc:sldMk cId="0" sldId="288"/>
            <ac:spMk id="2" creationId="{42A153A9-241D-649C-8360-70F8C0B3F345}"/>
          </ac:spMkLst>
        </pc:spChg>
        <pc:spChg chg="add mod">
          <ac:chgData name="신 현준" userId="2a61c25f-14a3-461d-afad-db9c681ac447" providerId="ADAL" clId="{E07641A1-8843-1C42-9EFA-4A86DD26C7BC}" dt="2022-10-14T00:42:51.962" v="71"/>
          <ac:spMkLst>
            <pc:docMk/>
            <pc:sldMk cId="0" sldId="288"/>
            <ac:spMk id="3" creationId="{A9FD677B-8F00-4D1C-19AA-1D56FF09DACA}"/>
          </ac:spMkLst>
        </pc:spChg>
        <pc:spChg chg="mod">
          <ac:chgData name="신 현준" userId="2a61c25f-14a3-461d-afad-db9c681ac447" providerId="ADAL" clId="{E07641A1-8843-1C42-9EFA-4A86DD26C7BC}" dt="2022-10-14T00:42:51.024" v="70"/>
          <ac:spMkLst>
            <pc:docMk/>
            <pc:sldMk cId="0" sldId="288"/>
            <ac:spMk id="500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2:51.024" v="70"/>
          <ac:spMkLst>
            <pc:docMk/>
            <pc:sldMk cId="0" sldId="288"/>
            <ac:spMk id="501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2:57.817" v="74"/>
        <pc:sldMkLst>
          <pc:docMk/>
          <pc:sldMk cId="0" sldId="289"/>
        </pc:sldMkLst>
        <pc:spChg chg="add del mod">
          <ac:chgData name="신 현준" userId="2a61c25f-14a3-461d-afad-db9c681ac447" providerId="ADAL" clId="{E07641A1-8843-1C42-9EFA-4A86DD26C7BC}" dt="2022-10-14T00:42:56.921" v="73"/>
          <ac:spMkLst>
            <pc:docMk/>
            <pc:sldMk cId="0" sldId="289"/>
            <ac:spMk id="2" creationId="{5A149850-29DC-715F-C156-11B1E58A1A91}"/>
          </ac:spMkLst>
        </pc:spChg>
        <pc:spChg chg="add mod">
          <ac:chgData name="신 현준" userId="2a61c25f-14a3-461d-afad-db9c681ac447" providerId="ADAL" clId="{E07641A1-8843-1C42-9EFA-4A86DD26C7BC}" dt="2022-10-14T00:42:57.817" v="74"/>
          <ac:spMkLst>
            <pc:docMk/>
            <pc:sldMk cId="0" sldId="289"/>
            <ac:spMk id="3" creationId="{DA862B74-4E78-EBCC-139A-777D4A1E9173}"/>
          </ac:spMkLst>
        </pc:spChg>
        <pc:spChg chg="mod">
          <ac:chgData name="신 현준" userId="2a61c25f-14a3-461d-afad-db9c681ac447" providerId="ADAL" clId="{E07641A1-8843-1C42-9EFA-4A86DD26C7BC}" dt="2022-10-14T00:42:56.921" v="73"/>
          <ac:spMkLst>
            <pc:docMk/>
            <pc:sldMk cId="0" sldId="289"/>
            <ac:spMk id="509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2:56.921" v="73"/>
          <ac:spMkLst>
            <pc:docMk/>
            <pc:sldMk cId="0" sldId="289"/>
            <ac:spMk id="510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05.509" v="77"/>
        <pc:sldMkLst>
          <pc:docMk/>
          <pc:sldMk cId="0" sldId="290"/>
        </pc:sldMkLst>
        <pc:spChg chg="add del mod">
          <ac:chgData name="신 현준" userId="2a61c25f-14a3-461d-afad-db9c681ac447" providerId="ADAL" clId="{E07641A1-8843-1C42-9EFA-4A86DD26C7BC}" dt="2022-10-14T00:43:04.322" v="76"/>
          <ac:spMkLst>
            <pc:docMk/>
            <pc:sldMk cId="0" sldId="290"/>
            <ac:spMk id="2" creationId="{F822BEE3-4D15-DC2F-366C-F597E97916C9}"/>
          </ac:spMkLst>
        </pc:spChg>
        <pc:spChg chg="add mod">
          <ac:chgData name="신 현준" userId="2a61c25f-14a3-461d-afad-db9c681ac447" providerId="ADAL" clId="{E07641A1-8843-1C42-9EFA-4A86DD26C7BC}" dt="2022-10-14T00:43:05.509" v="77"/>
          <ac:spMkLst>
            <pc:docMk/>
            <pc:sldMk cId="0" sldId="290"/>
            <ac:spMk id="3" creationId="{418BD2EA-506E-9F55-FE30-72DA0BCE04FF}"/>
          </ac:spMkLst>
        </pc:spChg>
        <pc:spChg chg="mod">
          <ac:chgData name="신 현준" userId="2a61c25f-14a3-461d-afad-db9c681ac447" providerId="ADAL" clId="{E07641A1-8843-1C42-9EFA-4A86DD26C7BC}" dt="2022-10-14T00:43:04.322" v="76"/>
          <ac:spMkLst>
            <pc:docMk/>
            <pc:sldMk cId="0" sldId="290"/>
            <ac:spMk id="527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04.322" v="76"/>
          <ac:spMkLst>
            <pc:docMk/>
            <pc:sldMk cId="0" sldId="290"/>
            <ac:spMk id="528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13.593" v="82"/>
        <pc:sldMkLst>
          <pc:docMk/>
          <pc:sldMk cId="0" sldId="291"/>
        </pc:sldMkLst>
        <pc:spChg chg="add del mod">
          <ac:chgData name="신 현준" userId="2a61c25f-14a3-461d-afad-db9c681ac447" providerId="ADAL" clId="{E07641A1-8843-1C42-9EFA-4A86DD26C7BC}" dt="2022-10-14T00:43:12.624" v="81"/>
          <ac:spMkLst>
            <pc:docMk/>
            <pc:sldMk cId="0" sldId="291"/>
            <ac:spMk id="2" creationId="{05495E78-9C9F-4788-CE64-0A4D229852E3}"/>
          </ac:spMkLst>
        </pc:spChg>
        <pc:spChg chg="add mod">
          <ac:chgData name="신 현준" userId="2a61c25f-14a3-461d-afad-db9c681ac447" providerId="ADAL" clId="{E07641A1-8843-1C42-9EFA-4A86DD26C7BC}" dt="2022-10-14T00:43:13.593" v="82"/>
          <ac:spMkLst>
            <pc:docMk/>
            <pc:sldMk cId="0" sldId="291"/>
            <ac:spMk id="3" creationId="{DF4931D6-BCE3-3431-7CB3-5AEAC6A5F0BA}"/>
          </ac:spMkLst>
        </pc:spChg>
        <pc:spChg chg="mod">
          <ac:chgData name="신 현준" userId="2a61c25f-14a3-461d-afad-db9c681ac447" providerId="ADAL" clId="{E07641A1-8843-1C42-9EFA-4A86DD26C7BC}" dt="2022-10-14T00:43:12.624" v="81"/>
          <ac:spMkLst>
            <pc:docMk/>
            <pc:sldMk cId="0" sldId="291"/>
            <ac:spMk id="536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12.624" v="81"/>
          <ac:spMkLst>
            <pc:docMk/>
            <pc:sldMk cId="0" sldId="291"/>
            <ac:spMk id="537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2"/>
            <ac:spMk id="546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2"/>
            <ac:spMk id="547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3"/>
            <ac:spMk id="2" creationId="{287A5D9C-65EE-A649-9A28-5EE5718F8F2E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3"/>
            <ac:spMk id="552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4"/>
            <ac:spMk id="2" creationId="{1D76C4DD-5BC1-4044-A4F0-6FFA3405DD2A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4"/>
            <ac:spMk id="567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4:57.618" v="102"/>
        <pc:sldMkLst>
          <pc:docMk/>
          <pc:sldMk cId="0" sldId="295"/>
        </pc:sldMkLst>
        <pc:spChg chg="del mod">
          <ac:chgData name="신 현준" userId="2a61c25f-14a3-461d-afad-db9c681ac447" providerId="ADAL" clId="{E07641A1-8843-1C42-9EFA-4A86DD26C7BC}" dt="2022-10-14T00:44:56.707" v="101"/>
          <ac:spMkLst>
            <pc:docMk/>
            <pc:sldMk cId="0" sldId="295"/>
            <ac:spMk id="2" creationId="{25C0984C-4E46-9D45-9D03-C2A8767CF0EF}"/>
          </ac:spMkLst>
        </pc:spChg>
        <pc:spChg chg="add mod">
          <ac:chgData name="신 현준" userId="2a61c25f-14a3-461d-afad-db9c681ac447" providerId="ADAL" clId="{E07641A1-8843-1C42-9EFA-4A86DD26C7BC}" dt="2022-10-14T00:44:57.618" v="102"/>
          <ac:spMkLst>
            <pc:docMk/>
            <pc:sldMk cId="0" sldId="295"/>
            <ac:spMk id="3" creationId="{D39180A8-C0A7-5B8B-3759-E088C6B2570D}"/>
          </ac:spMkLst>
        </pc:spChg>
        <pc:spChg chg="add mod">
          <ac:chgData name="신 현준" userId="2a61c25f-14a3-461d-afad-db9c681ac447" providerId="ADAL" clId="{E07641A1-8843-1C42-9EFA-4A86DD26C7BC}" dt="2022-10-14T00:44:56.707" v="101"/>
          <ac:spMkLst>
            <pc:docMk/>
            <pc:sldMk cId="0" sldId="295"/>
            <ac:spMk id="4" creationId="{571E6F30-395B-78D0-8B62-08EB2309F33D}"/>
          </ac:spMkLst>
        </pc:spChg>
        <pc:spChg chg="del mod">
          <ac:chgData name="신 현준" userId="2a61c25f-14a3-461d-afad-db9c681ac447" providerId="ADAL" clId="{E07641A1-8843-1C42-9EFA-4A86DD26C7BC}" dt="2022-10-14T00:44:56.707" v="101"/>
          <ac:spMkLst>
            <pc:docMk/>
            <pc:sldMk cId="0" sldId="295"/>
            <ac:spMk id="57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6"/>
            <ac:spMk id="2" creationId="{CC8DD46D-A048-A14F-95E6-F11978D76CA2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6"/>
            <ac:spMk id="575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7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7"/>
            <ac:spMk id="2" creationId="{EDC16CAA-03E9-A44D-B4AE-320F844A6804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7"/>
            <ac:spMk id="579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298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8"/>
            <ac:spMk id="2" creationId="{BAE5A3D8-E43C-2547-B557-1B482A4110FA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8"/>
            <ac:spMk id="583" creationId="{00000000-0000-0000-0000-000000000000}"/>
          </ac:spMkLst>
        </pc:spChg>
      </pc:sldChg>
      <pc:sldChg chg="addSp modSp mod">
        <pc:chgData name="신 현준" userId="2a61c25f-14a3-461d-afad-db9c681ac447" providerId="ADAL" clId="{E07641A1-8843-1C42-9EFA-4A86DD26C7BC}" dt="2022-10-14T00:44:37.480" v="99" actId="2085"/>
        <pc:sldMkLst>
          <pc:docMk/>
          <pc:sldMk cId="0" sldId="299"/>
        </pc:sldMkLst>
        <pc:spChg chg="add mod">
          <ac:chgData name="신 현준" userId="2a61c25f-14a3-461d-afad-db9c681ac447" providerId="ADAL" clId="{E07641A1-8843-1C42-9EFA-4A86DD26C7BC}" dt="2022-10-14T00:44:37.480" v="99" actId="2085"/>
          <ac:spMkLst>
            <pc:docMk/>
            <pc:sldMk cId="0" sldId="299"/>
            <ac:spMk id="2" creationId="{BC5072B2-9E1E-7E93-F24D-F49A8AFC0AC8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9"/>
            <ac:spMk id="586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299"/>
            <ac:spMk id="587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59.088" v="94"/>
        <pc:sldMkLst>
          <pc:docMk/>
          <pc:sldMk cId="0" sldId="300"/>
        </pc:sldMkLst>
        <pc:spChg chg="add del mod">
          <ac:chgData name="신 현준" userId="2a61c25f-14a3-461d-afad-db9c681ac447" providerId="ADAL" clId="{E07641A1-8843-1C42-9EFA-4A86DD26C7BC}" dt="2022-10-14T00:43:57.990" v="93"/>
          <ac:spMkLst>
            <pc:docMk/>
            <pc:sldMk cId="0" sldId="300"/>
            <ac:spMk id="2" creationId="{E1593AD0-7CEC-3094-8CBE-BB0E7720F21A}"/>
          </ac:spMkLst>
        </pc:spChg>
        <pc:spChg chg="add mod">
          <ac:chgData name="신 현준" userId="2a61c25f-14a3-461d-afad-db9c681ac447" providerId="ADAL" clId="{E07641A1-8843-1C42-9EFA-4A86DD26C7BC}" dt="2022-10-14T00:43:59.088" v="94"/>
          <ac:spMkLst>
            <pc:docMk/>
            <pc:sldMk cId="0" sldId="300"/>
            <ac:spMk id="3" creationId="{7B3EB6CE-D36B-C646-995D-617B18BBE972}"/>
          </ac:spMkLst>
        </pc:spChg>
        <pc:spChg chg="mod">
          <ac:chgData name="신 현준" userId="2a61c25f-14a3-461d-afad-db9c681ac447" providerId="ADAL" clId="{E07641A1-8843-1C42-9EFA-4A86DD26C7BC}" dt="2022-10-14T00:43:57.990" v="93"/>
          <ac:spMkLst>
            <pc:docMk/>
            <pc:sldMk cId="0" sldId="300"/>
            <ac:spMk id="601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57.990" v="93"/>
          <ac:spMkLst>
            <pc:docMk/>
            <pc:sldMk cId="0" sldId="300"/>
            <ac:spMk id="602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54.129" v="91"/>
        <pc:sldMkLst>
          <pc:docMk/>
          <pc:sldMk cId="0" sldId="301"/>
        </pc:sldMkLst>
        <pc:spChg chg="add del mod">
          <ac:chgData name="신 현준" userId="2a61c25f-14a3-461d-afad-db9c681ac447" providerId="ADAL" clId="{E07641A1-8843-1C42-9EFA-4A86DD26C7BC}" dt="2022-10-14T00:43:53.285" v="90"/>
          <ac:spMkLst>
            <pc:docMk/>
            <pc:sldMk cId="0" sldId="301"/>
            <ac:spMk id="2" creationId="{158FF6A9-259D-1BC1-3595-CA8F024F4EC9}"/>
          </ac:spMkLst>
        </pc:spChg>
        <pc:spChg chg="add mod">
          <ac:chgData name="신 현준" userId="2a61c25f-14a3-461d-afad-db9c681ac447" providerId="ADAL" clId="{E07641A1-8843-1C42-9EFA-4A86DD26C7BC}" dt="2022-10-14T00:43:54.129" v="91"/>
          <ac:spMkLst>
            <pc:docMk/>
            <pc:sldMk cId="0" sldId="301"/>
            <ac:spMk id="3" creationId="{B75FAA32-05A0-ACB4-92A4-A1CD6BDF6AFE}"/>
          </ac:spMkLst>
        </pc:spChg>
        <pc:spChg chg="mod">
          <ac:chgData name="신 현준" userId="2a61c25f-14a3-461d-afad-db9c681ac447" providerId="ADAL" clId="{E07641A1-8843-1C42-9EFA-4A86DD26C7BC}" dt="2022-10-14T00:43:53.285" v="90"/>
          <ac:spMkLst>
            <pc:docMk/>
            <pc:sldMk cId="0" sldId="301"/>
            <ac:spMk id="625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53.285" v="90"/>
          <ac:spMkLst>
            <pc:docMk/>
            <pc:sldMk cId="0" sldId="301"/>
            <ac:spMk id="626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48.202" v="88"/>
        <pc:sldMkLst>
          <pc:docMk/>
          <pc:sldMk cId="0" sldId="302"/>
        </pc:sldMkLst>
        <pc:spChg chg="add del mod">
          <ac:chgData name="신 현준" userId="2a61c25f-14a3-461d-afad-db9c681ac447" providerId="ADAL" clId="{E07641A1-8843-1C42-9EFA-4A86DD26C7BC}" dt="2022-10-14T00:43:46.758" v="87"/>
          <ac:spMkLst>
            <pc:docMk/>
            <pc:sldMk cId="0" sldId="302"/>
            <ac:spMk id="2" creationId="{C35C2B60-56E7-7489-3527-F4582A1AC959}"/>
          </ac:spMkLst>
        </pc:spChg>
        <pc:spChg chg="add mod">
          <ac:chgData name="신 현준" userId="2a61c25f-14a3-461d-afad-db9c681ac447" providerId="ADAL" clId="{E07641A1-8843-1C42-9EFA-4A86DD26C7BC}" dt="2022-10-14T00:43:48.202" v="88"/>
          <ac:spMkLst>
            <pc:docMk/>
            <pc:sldMk cId="0" sldId="302"/>
            <ac:spMk id="3" creationId="{4D437C8E-F20B-6BDA-65E7-0108FA7C6989}"/>
          </ac:spMkLst>
        </pc:spChg>
        <pc:spChg chg="mod">
          <ac:chgData name="신 현준" userId="2a61c25f-14a3-461d-afad-db9c681ac447" providerId="ADAL" clId="{E07641A1-8843-1C42-9EFA-4A86DD26C7BC}" dt="2022-10-14T00:43:46.758" v="87"/>
          <ac:spMkLst>
            <pc:docMk/>
            <pc:sldMk cId="0" sldId="302"/>
            <ac:spMk id="651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46.758" v="87"/>
          <ac:spMkLst>
            <pc:docMk/>
            <pc:sldMk cId="0" sldId="302"/>
            <ac:spMk id="652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3:42.995" v="85"/>
        <pc:sldMkLst>
          <pc:docMk/>
          <pc:sldMk cId="0" sldId="303"/>
        </pc:sldMkLst>
        <pc:spChg chg="add del mod">
          <ac:chgData name="신 현준" userId="2a61c25f-14a3-461d-afad-db9c681ac447" providerId="ADAL" clId="{E07641A1-8843-1C42-9EFA-4A86DD26C7BC}" dt="2022-10-14T00:43:41.991" v="84"/>
          <ac:spMkLst>
            <pc:docMk/>
            <pc:sldMk cId="0" sldId="303"/>
            <ac:spMk id="2" creationId="{77BD0F4C-7E62-F8BB-9AA7-055AFB23D1C1}"/>
          </ac:spMkLst>
        </pc:spChg>
        <pc:spChg chg="add mod">
          <ac:chgData name="신 현준" userId="2a61c25f-14a3-461d-afad-db9c681ac447" providerId="ADAL" clId="{E07641A1-8843-1C42-9EFA-4A86DD26C7BC}" dt="2022-10-14T00:43:42.995" v="85"/>
          <ac:spMkLst>
            <pc:docMk/>
            <pc:sldMk cId="0" sldId="303"/>
            <ac:spMk id="3" creationId="{9C8E0FAD-02AC-0C26-D392-20092676A573}"/>
          </ac:spMkLst>
        </pc:spChg>
        <pc:spChg chg="mod">
          <ac:chgData name="신 현준" userId="2a61c25f-14a3-461d-afad-db9c681ac447" providerId="ADAL" clId="{E07641A1-8843-1C42-9EFA-4A86DD26C7BC}" dt="2022-10-14T00:43:41.991" v="84"/>
          <ac:spMkLst>
            <pc:docMk/>
            <pc:sldMk cId="0" sldId="303"/>
            <ac:spMk id="670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3:41.991" v="84"/>
          <ac:spMkLst>
            <pc:docMk/>
            <pc:sldMk cId="0" sldId="303"/>
            <ac:spMk id="67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4"/>
            <ac:spMk id="2" creationId="{97B152B9-133F-DB4E-B6E8-796DA6C0A81C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4"/>
            <ac:spMk id="3" creationId="{0E48C6B3-7AFA-324D-AE68-A5CAE6AAC1E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5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5"/>
            <ac:spMk id="2" creationId="{10C7AB9C-4216-6343-A4D6-DBB6111F1F9D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5"/>
            <ac:spMk id="3" creationId="{0A4035EB-83A8-B649-BEE4-6C15C31CE0B2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6"/>
            <ac:spMk id="2" creationId="{6C6749BC-5C4E-084A-A262-D5532E47546E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6"/>
            <ac:spMk id="3" creationId="{C3271F17-B212-2C4C-92C9-0CB2F39D5BAB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7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7"/>
            <ac:spMk id="2" creationId="{B51DED5A-8B8E-E543-86AD-A87DE4815C55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7"/>
            <ac:spMk id="3" creationId="{0701BA41-0455-F647-98AB-3D4678BB5016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8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8"/>
            <ac:spMk id="2" creationId="{20545EA5-8350-1049-9D3E-0060CAEC207D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8"/>
            <ac:spMk id="3" creationId="{84993DE6-23CD-5C42-987A-0613F450833A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09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9"/>
            <ac:spMk id="2" creationId="{695DDB8C-AD61-784C-BE68-8DC31372928F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09"/>
            <ac:spMk id="3" creationId="{BC5F806F-038A-3A48-9688-262A088C4DB5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0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0"/>
            <ac:spMk id="2" creationId="{094322E1-9178-E540-8208-F5FDA8A4F91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0"/>
            <ac:spMk id="3" creationId="{0492E775-D5D8-D142-A993-BEA45341E487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1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1"/>
            <ac:spMk id="2" creationId="{193FB371-324B-2546-A922-BE601305DF15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1"/>
            <ac:spMk id="3" creationId="{964F5BF7-F7A3-6B4D-9682-FA957758A15B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2"/>
            <ac:spMk id="721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2"/>
            <ac:spMk id="722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5:39.944" v="105"/>
        <pc:sldMkLst>
          <pc:docMk/>
          <pc:sldMk cId="0" sldId="313"/>
        </pc:sldMkLst>
        <pc:spChg chg="add del mod">
          <ac:chgData name="신 현준" userId="2a61c25f-14a3-461d-afad-db9c681ac447" providerId="ADAL" clId="{E07641A1-8843-1C42-9EFA-4A86DD26C7BC}" dt="2022-10-14T00:45:38.691" v="104"/>
          <ac:spMkLst>
            <pc:docMk/>
            <pc:sldMk cId="0" sldId="313"/>
            <ac:spMk id="2" creationId="{98529D11-E4D1-8F6E-4A94-39F0C099AE06}"/>
          </ac:spMkLst>
        </pc:spChg>
        <pc:spChg chg="add mod">
          <ac:chgData name="신 현준" userId="2a61c25f-14a3-461d-afad-db9c681ac447" providerId="ADAL" clId="{E07641A1-8843-1C42-9EFA-4A86DD26C7BC}" dt="2022-10-14T00:45:39.944" v="105"/>
          <ac:spMkLst>
            <pc:docMk/>
            <pc:sldMk cId="0" sldId="313"/>
            <ac:spMk id="3" creationId="{DAA0C950-39AE-5FB6-DE50-4D68927619FB}"/>
          </ac:spMkLst>
        </pc:spChg>
        <pc:spChg chg="mod">
          <ac:chgData name="신 현준" userId="2a61c25f-14a3-461d-afad-db9c681ac447" providerId="ADAL" clId="{E07641A1-8843-1C42-9EFA-4A86DD26C7BC}" dt="2022-10-14T00:45:38.691" v="104"/>
          <ac:spMkLst>
            <pc:docMk/>
            <pc:sldMk cId="0" sldId="313"/>
            <ac:spMk id="733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5:38.691" v="104"/>
          <ac:spMkLst>
            <pc:docMk/>
            <pc:sldMk cId="0" sldId="313"/>
            <ac:spMk id="73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4"/>
            <ac:spMk id="74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4"/>
            <ac:spMk id="74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5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5"/>
            <ac:spMk id="753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5"/>
            <ac:spMk id="75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1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6"/>
            <ac:spMk id="764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16"/>
            <ac:spMk id="765" creationId="{00000000-0000-0000-0000-000000000000}"/>
          </ac:spMkLst>
        </pc:spChg>
      </pc:sldChg>
      <pc:sldChg chg="addSp delSp modSp mod modShow">
        <pc:chgData name="신 현준" userId="2a61c25f-14a3-461d-afad-db9c681ac447" providerId="ADAL" clId="{E07641A1-8843-1C42-9EFA-4A86DD26C7BC}" dt="2022-10-14T00:46:47.721" v="115" actId="729"/>
        <pc:sldMkLst>
          <pc:docMk/>
          <pc:sldMk cId="0" sldId="317"/>
        </pc:sldMkLst>
        <pc:spChg chg="del mod">
          <ac:chgData name="신 현준" userId="2a61c25f-14a3-461d-afad-db9c681ac447" providerId="ADAL" clId="{E07641A1-8843-1C42-9EFA-4A86DD26C7BC}" dt="2022-10-14T00:46:19.223" v="107"/>
          <ac:spMkLst>
            <pc:docMk/>
            <pc:sldMk cId="0" sldId="317"/>
            <ac:spMk id="2" creationId="{04541443-4066-E84F-B726-4ED0823273FF}"/>
          </ac:spMkLst>
        </pc:spChg>
        <pc:spChg chg="add mod">
          <ac:chgData name="신 현준" userId="2a61c25f-14a3-461d-afad-db9c681ac447" providerId="ADAL" clId="{E07641A1-8843-1C42-9EFA-4A86DD26C7BC}" dt="2022-10-14T00:46:20.243" v="108"/>
          <ac:spMkLst>
            <pc:docMk/>
            <pc:sldMk cId="0" sldId="317"/>
            <ac:spMk id="3" creationId="{CD3DF157-1AE7-D26D-2D15-25B647860104}"/>
          </ac:spMkLst>
        </pc:spChg>
        <pc:spChg chg="add mod">
          <ac:chgData name="신 현준" userId="2a61c25f-14a3-461d-afad-db9c681ac447" providerId="ADAL" clId="{E07641A1-8843-1C42-9EFA-4A86DD26C7BC}" dt="2022-10-14T00:46:19.223" v="107"/>
          <ac:spMkLst>
            <pc:docMk/>
            <pc:sldMk cId="0" sldId="317"/>
            <ac:spMk id="4" creationId="{A4212774-D478-1233-6052-793D4609A97B}"/>
          </ac:spMkLst>
        </pc:spChg>
        <pc:spChg chg="del mod">
          <ac:chgData name="신 현준" userId="2a61c25f-14a3-461d-afad-db9c681ac447" providerId="ADAL" clId="{E07641A1-8843-1C42-9EFA-4A86DD26C7BC}" dt="2022-10-14T00:46:19.223" v="107"/>
          <ac:spMkLst>
            <pc:docMk/>
            <pc:sldMk cId="0" sldId="317"/>
            <ac:spMk id="774" creationId="{00000000-0000-0000-0000-000000000000}"/>
          </ac:spMkLst>
        </pc:spChg>
      </pc:sldChg>
      <pc:sldChg chg="addSp delSp modSp mod modShow">
        <pc:chgData name="신 현준" userId="2a61c25f-14a3-461d-afad-db9c681ac447" providerId="ADAL" clId="{E07641A1-8843-1C42-9EFA-4A86DD26C7BC}" dt="2022-10-14T00:46:47.721" v="115" actId="729"/>
        <pc:sldMkLst>
          <pc:docMk/>
          <pc:sldMk cId="0" sldId="318"/>
        </pc:sldMkLst>
        <pc:spChg chg="del mod">
          <ac:chgData name="신 현준" userId="2a61c25f-14a3-461d-afad-db9c681ac447" providerId="ADAL" clId="{E07641A1-8843-1C42-9EFA-4A86DD26C7BC}" dt="2022-10-14T00:46:28.189" v="110"/>
          <ac:spMkLst>
            <pc:docMk/>
            <pc:sldMk cId="0" sldId="318"/>
            <ac:spMk id="2" creationId="{15D9AE4F-5F63-3843-BA4D-D90C1D9B026B}"/>
          </ac:spMkLst>
        </pc:spChg>
        <pc:spChg chg="add mod">
          <ac:chgData name="신 현준" userId="2a61c25f-14a3-461d-afad-db9c681ac447" providerId="ADAL" clId="{E07641A1-8843-1C42-9EFA-4A86DD26C7BC}" dt="2022-10-14T00:46:29.234" v="111"/>
          <ac:spMkLst>
            <pc:docMk/>
            <pc:sldMk cId="0" sldId="318"/>
            <ac:spMk id="3" creationId="{DB3ADA2C-456E-159A-2720-E3E62893AC28}"/>
          </ac:spMkLst>
        </pc:spChg>
        <pc:spChg chg="add mod">
          <ac:chgData name="신 현준" userId="2a61c25f-14a3-461d-afad-db9c681ac447" providerId="ADAL" clId="{E07641A1-8843-1C42-9EFA-4A86DD26C7BC}" dt="2022-10-14T00:46:28.189" v="110"/>
          <ac:spMkLst>
            <pc:docMk/>
            <pc:sldMk cId="0" sldId="318"/>
            <ac:spMk id="4" creationId="{07D7DBB2-833C-24A0-0D8E-858F335B528D}"/>
          </ac:spMkLst>
        </pc:spChg>
        <pc:spChg chg="del mod">
          <ac:chgData name="신 현준" userId="2a61c25f-14a3-461d-afad-db9c681ac447" providerId="ADAL" clId="{E07641A1-8843-1C42-9EFA-4A86DD26C7BC}" dt="2022-10-14T00:46:28.189" v="110"/>
          <ac:spMkLst>
            <pc:docMk/>
            <pc:sldMk cId="0" sldId="318"/>
            <ac:spMk id="778" creationId="{00000000-0000-0000-0000-000000000000}"/>
          </ac:spMkLst>
        </pc:spChg>
      </pc:sldChg>
      <pc:sldChg chg="addSp delSp modSp mod modShow">
        <pc:chgData name="신 현준" userId="2a61c25f-14a3-461d-afad-db9c681ac447" providerId="ADAL" clId="{E07641A1-8843-1C42-9EFA-4A86DD26C7BC}" dt="2022-10-14T00:46:47.721" v="115" actId="729"/>
        <pc:sldMkLst>
          <pc:docMk/>
          <pc:sldMk cId="0" sldId="319"/>
        </pc:sldMkLst>
        <pc:spChg chg="del mod">
          <ac:chgData name="신 현준" userId="2a61c25f-14a3-461d-afad-db9c681ac447" providerId="ADAL" clId="{E07641A1-8843-1C42-9EFA-4A86DD26C7BC}" dt="2022-10-14T00:46:37.257" v="113"/>
          <ac:spMkLst>
            <pc:docMk/>
            <pc:sldMk cId="0" sldId="319"/>
            <ac:spMk id="2" creationId="{E9D1BE29-2FB0-5549-84AD-8E510182C30A}"/>
          </ac:spMkLst>
        </pc:spChg>
        <pc:spChg chg="add mod">
          <ac:chgData name="신 현준" userId="2a61c25f-14a3-461d-afad-db9c681ac447" providerId="ADAL" clId="{E07641A1-8843-1C42-9EFA-4A86DD26C7BC}" dt="2022-10-14T00:46:38.144" v="114"/>
          <ac:spMkLst>
            <pc:docMk/>
            <pc:sldMk cId="0" sldId="319"/>
            <ac:spMk id="3" creationId="{85E54B12-5D3D-9873-D852-23B66656C278}"/>
          </ac:spMkLst>
        </pc:spChg>
        <pc:spChg chg="add mod">
          <ac:chgData name="신 현준" userId="2a61c25f-14a3-461d-afad-db9c681ac447" providerId="ADAL" clId="{E07641A1-8843-1C42-9EFA-4A86DD26C7BC}" dt="2022-10-14T00:46:37.257" v="113"/>
          <ac:spMkLst>
            <pc:docMk/>
            <pc:sldMk cId="0" sldId="319"/>
            <ac:spMk id="4" creationId="{8CF5B406-682B-5DAD-77C0-02E600379A70}"/>
          </ac:spMkLst>
        </pc:spChg>
        <pc:spChg chg="del mod">
          <ac:chgData name="신 현준" userId="2a61c25f-14a3-461d-afad-db9c681ac447" providerId="ADAL" clId="{E07641A1-8843-1C42-9EFA-4A86DD26C7BC}" dt="2022-10-14T00:46:37.257" v="113"/>
          <ac:spMkLst>
            <pc:docMk/>
            <pc:sldMk cId="0" sldId="319"/>
            <ac:spMk id="79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0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0"/>
            <ac:spMk id="3" creationId="{979568E8-6657-FA4B-A435-585A68F65716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0"/>
            <ac:spMk id="79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1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1"/>
            <ac:spMk id="797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1"/>
            <ac:spMk id="798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2"/>
            <ac:spMk id="808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2"/>
            <ac:spMk id="809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3"/>
            <ac:spMk id="811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3"/>
            <ac:spMk id="812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4"/>
            <ac:spMk id="814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4"/>
            <ac:spMk id="815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7:02.427" v="118"/>
        <pc:sldMkLst>
          <pc:docMk/>
          <pc:sldMk cId="0" sldId="325"/>
        </pc:sldMkLst>
        <pc:spChg chg="add del mod">
          <ac:chgData name="신 현준" userId="2a61c25f-14a3-461d-afad-db9c681ac447" providerId="ADAL" clId="{E07641A1-8843-1C42-9EFA-4A86DD26C7BC}" dt="2022-10-14T00:47:01.490" v="117"/>
          <ac:spMkLst>
            <pc:docMk/>
            <pc:sldMk cId="0" sldId="325"/>
            <ac:spMk id="2" creationId="{CFEF1C20-E83E-645C-8675-EF7CD9315CE0}"/>
          </ac:spMkLst>
        </pc:spChg>
        <pc:spChg chg="add mod">
          <ac:chgData name="신 현준" userId="2a61c25f-14a3-461d-afad-db9c681ac447" providerId="ADAL" clId="{E07641A1-8843-1C42-9EFA-4A86DD26C7BC}" dt="2022-10-14T00:47:02.427" v="118"/>
          <ac:spMkLst>
            <pc:docMk/>
            <pc:sldMk cId="0" sldId="325"/>
            <ac:spMk id="3" creationId="{279E8049-6899-138D-46F9-8D4A63E60BC3}"/>
          </ac:spMkLst>
        </pc:spChg>
        <pc:spChg chg="mod">
          <ac:chgData name="신 현준" userId="2a61c25f-14a3-461d-afad-db9c681ac447" providerId="ADAL" clId="{E07641A1-8843-1C42-9EFA-4A86DD26C7BC}" dt="2022-10-14T00:47:01.490" v="117"/>
          <ac:spMkLst>
            <pc:docMk/>
            <pc:sldMk cId="0" sldId="325"/>
            <ac:spMk id="817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7:01.490" v="117"/>
          <ac:spMkLst>
            <pc:docMk/>
            <pc:sldMk cId="0" sldId="325"/>
            <ac:spMk id="818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7:06.897" v="121"/>
        <pc:sldMkLst>
          <pc:docMk/>
          <pc:sldMk cId="0" sldId="326"/>
        </pc:sldMkLst>
        <pc:spChg chg="add del mod">
          <ac:chgData name="신 현준" userId="2a61c25f-14a3-461d-afad-db9c681ac447" providerId="ADAL" clId="{E07641A1-8843-1C42-9EFA-4A86DD26C7BC}" dt="2022-10-14T00:47:05.858" v="120"/>
          <ac:spMkLst>
            <pc:docMk/>
            <pc:sldMk cId="0" sldId="326"/>
            <ac:spMk id="2" creationId="{41769F13-9AE1-A523-DC2D-A9370ADC4B4F}"/>
          </ac:spMkLst>
        </pc:spChg>
        <pc:spChg chg="add mod">
          <ac:chgData name="신 현준" userId="2a61c25f-14a3-461d-afad-db9c681ac447" providerId="ADAL" clId="{E07641A1-8843-1C42-9EFA-4A86DD26C7BC}" dt="2022-10-14T00:47:06.897" v="121"/>
          <ac:spMkLst>
            <pc:docMk/>
            <pc:sldMk cId="0" sldId="326"/>
            <ac:spMk id="3" creationId="{8BEF0B67-67BF-1E0D-C02B-EDC34533C8FE}"/>
          </ac:spMkLst>
        </pc:spChg>
        <pc:spChg chg="mod">
          <ac:chgData name="신 현준" userId="2a61c25f-14a3-461d-afad-db9c681ac447" providerId="ADAL" clId="{E07641A1-8843-1C42-9EFA-4A86DD26C7BC}" dt="2022-10-14T00:47:05.858" v="120"/>
          <ac:spMkLst>
            <pc:docMk/>
            <pc:sldMk cId="0" sldId="326"/>
            <ac:spMk id="820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7:05.858" v="120"/>
          <ac:spMkLst>
            <pc:docMk/>
            <pc:sldMk cId="0" sldId="326"/>
            <ac:spMk id="821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7:12.148" v="125"/>
        <pc:sldMkLst>
          <pc:docMk/>
          <pc:sldMk cId="0" sldId="327"/>
        </pc:sldMkLst>
        <pc:spChg chg="add del mod">
          <ac:chgData name="신 현준" userId="2a61c25f-14a3-461d-afad-db9c681ac447" providerId="ADAL" clId="{E07641A1-8843-1C42-9EFA-4A86DD26C7BC}" dt="2022-10-14T00:47:10.702" v="123"/>
          <ac:spMkLst>
            <pc:docMk/>
            <pc:sldMk cId="0" sldId="327"/>
            <ac:spMk id="2" creationId="{636E9503-91F0-9BC3-054F-0E397A42BE93}"/>
          </ac:spMkLst>
        </pc:spChg>
        <pc:spChg chg="add del mod">
          <ac:chgData name="신 현준" userId="2a61c25f-14a3-461d-afad-db9c681ac447" providerId="ADAL" clId="{E07641A1-8843-1C42-9EFA-4A86DD26C7BC}" dt="2022-10-14T00:47:11.152" v="124"/>
          <ac:spMkLst>
            <pc:docMk/>
            <pc:sldMk cId="0" sldId="327"/>
            <ac:spMk id="3" creationId="{5072B063-2FFC-F7AA-155C-76C6A260B5E9}"/>
          </ac:spMkLst>
        </pc:spChg>
        <pc:spChg chg="add del mod">
          <ac:chgData name="신 현준" userId="2a61c25f-14a3-461d-afad-db9c681ac447" providerId="ADAL" clId="{E07641A1-8843-1C42-9EFA-4A86DD26C7BC}" dt="2022-10-14T00:47:11.152" v="124"/>
          <ac:spMkLst>
            <pc:docMk/>
            <pc:sldMk cId="0" sldId="327"/>
            <ac:spMk id="4" creationId="{285B2B9D-C8D9-068E-EC0A-CBF7283C97A1}"/>
          </ac:spMkLst>
        </pc:spChg>
        <pc:spChg chg="add mod">
          <ac:chgData name="신 현준" userId="2a61c25f-14a3-461d-afad-db9c681ac447" providerId="ADAL" clId="{E07641A1-8843-1C42-9EFA-4A86DD26C7BC}" dt="2022-10-14T00:47:12.148" v="125"/>
          <ac:spMkLst>
            <pc:docMk/>
            <pc:sldMk cId="0" sldId="327"/>
            <ac:spMk id="5" creationId="{5612AE48-463B-A116-F6B4-807136BAC882}"/>
          </ac:spMkLst>
        </pc:spChg>
        <pc:spChg chg="mod">
          <ac:chgData name="신 현준" userId="2a61c25f-14a3-461d-afad-db9c681ac447" providerId="ADAL" clId="{E07641A1-8843-1C42-9EFA-4A86DD26C7BC}" dt="2022-10-14T00:47:11.152" v="124"/>
          <ac:spMkLst>
            <pc:docMk/>
            <pc:sldMk cId="0" sldId="327"/>
            <ac:spMk id="825" creationId="{00000000-0000-0000-0000-000000000000}"/>
          </ac:spMkLst>
        </pc:spChg>
        <pc:spChg chg="del mod">
          <ac:chgData name="신 현준" userId="2a61c25f-14a3-461d-afad-db9c681ac447" providerId="ADAL" clId="{E07641A1-8843-1C42-9EFA-4A86DD26C7BC}" dt="2022-10-14T00:47:10.702" v="123"/>
          <ac:spMkLst>
            <pc:docMk/>
            <pc:sldMk cId="0" sldId="327"/>
            <ac:spMk id="826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7:17.901" v="128"/>
        <pc:sldMkLst>
          <pc:docMk/>
          <pc:sldMk cId="0" sldId="328"/>
        </pc:sldMkLst>
        <pc:spChg chg="add mod">
          <ac:chgData name="신 현준" userId="2a61c25f-14a3-461d-afad-db9c681ac447" providerId="ADAL" clId="{E07641A1-8843-1C42-9EFA-4A86DD26C7BC}" dt="2022-10-14T00:47:17.901" v="128"/>
          <ac:spMkLst>
            <pc:docMk/>
            <pc:sldMk cId="0" sldId="328"/>
            <ac:spMk id="2" creationId="{C42C83E8-2928-395D-B3D1-520990C58A9E}"/>
          </ac:spMkLst>
        </pc:spChg>
        <pc:spChg chg="add mod">
          <ac:chgData name="신 현준" userId="2a61c25f-14a3-461d-afad-db9c681ac447" providerId="ADAL" clId="{E07641A1-8843-1C42-9EFA-4A86DD26C7BC}" dt="2022-10-14T00:47:16.456" v="127"/>
          <ac:spMkLst>
            <pc:docMk/>
            <pc:sldMk cId="0" sldId="328"/>
            <ac:spMk id="3" creationId="{702E9F6D-9CB1-A887-A26F-094D2437BDA5}"/>
          </ac:spMkLst>
        </pc:spChg>
        <pc:spChg chg="del mod">
          <ac:chgData name="신 현준" userId="2a61c25f-14a3-461d-afad-db9c681ac447" providerId="ADAL" clId="{E07641A1-8843-1C42-9EFA-4A86DD26C7BC}" dt="2022-10-14T00:47:16.456" v="127"/>
          <ac:spMkLst>
            <pc:docMk/>
            <pc:sldMk cId="0" sldId="328"/>
            <ac:spMk id="6" creationId="{93E29CB5-FBA4-634F-B623-C3B048C43F7F}"/>
          </ac:spMkLst>
        </pc:spChg>
        <pc:spChg chg="del mod">
          <ac:chgData name="신 현준" userId="2a61c25f-14a3-461d-afad-db9c681ac447" providerId="ADAL" clId="{E07641A1-8843-1C42-9EFA-4A86DD26C7BC}" dt="2022-10-14T00:47:16.456" v="127"/>
          <ac:spMkLst>
            <pc:docMk/>
            <pc:sldMk cId="0" sldId="328"/>
            <ac:spMk id="837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29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9"/>
            <ac:spMk id="84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29"/>
            <ac:spMk id="84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0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0"/>
            <ac:spMk id="87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0"/>
            <ac:spMk id="87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1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1"/>
            <ac:spMk id="875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1"/>
            <ac:spMk id="876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2"/>
            <ac:spMk id="88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2"/>
            <ac:spMk id="88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3"/>
            <ac:spMk id="896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3"/>
            <ac:spMk id="897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4"/>
            <ac:spMk id="899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4"/>
            <ac:spMk id="900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5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5"/>
            <ac:spMk id="910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5"/>
            <ac:spMk id="91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6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6"/>
            <ac:spMk id="13" creationId="{B22AD79F-E305-C243-8321-AF471EFDCC08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6"/>
            <ac:spMk id="924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7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7"/>
            <ac:spMk id="942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7"/>
            <ac:spMk id="943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8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8"/>
            <ac:spMk id="2" creationId="{61CE23E1-8BC8-EC46-9C66-48FC979CD919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8"/>
            <ac:spMk id="963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39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9"/>
            <ac:spMk id="7" creationId="{48F2AC84-303B-3F48-97E8-C98BC0A5C4D3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39"/>
            <ac:spMk id="987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40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0"/>
            <ac:spMk id="1008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0"/>
            <ac:spMk id="1009" creationId="{00000000-0000-0000-0000-000000000000}"/>
          </ac:spMkLst>
        </pc:spChg>
      </pc:sldChg>
      <pc:sldChg chg="addSp delSp modSp mod">
        <pc:chgData name="신 현준" userId="2a61c25f-14a3-461d-afad-db9c681ac447" providerId="ADAL" clId="{E07641A1-8843-1C42-9EFA-4A86DD26C7BC}" dt="2022-10-14T00:47:39.694" v="131"/>
        <pc:sldMkLst>
          <pc:docMk/>
          <pc:sldMk cId="0" sldId="341"/>
        </pc:sldMkLst>
        <pc:spChg chg="del mod">
          <ac:chgData name="신 현준" userId="2a61c25f-14a3-461d-afad-db9c681ac447" providerId="ADAL" clId="{E07641A1-8843-1C42-9EFA-4A86DD26C7BC}" dt="2022-10-14T00:47:38.725" v="130"/>
          <ac:spMkLst>
            <pc:docMk/>
            <pc:sldMk cId="0" sldId="341"/>
            <ac:spMk id="2" creationId="{8940F158-0B42-DB42-BDC4-ACEBA4E97743}"/>
          </ac:spMkLst>
        </pc:spChg>
        <pc:spChg chg="add mod">
          <ac:chgData name="신 현준" userId="2a61c25f-14a3-461d-afad-db9c681ac447" providerId="ADAL" clId="{E07641A1-8843-1C42-9EFA-4A86DD26C7BC}" dt="2022-10-14T00:47:39.694" v="131"/>
          <ac:spMkLst>
            <pc:docMk/>
            <pc:sldMk cId="0" sldId="341"/>
            <ac:spMk id="3" creationId="{9E0740AA-F36F-B87D-AD20-7BDCDDA1B9F2}"/>
          </ac:spMkLst>
        </pc:spChg>
        <pc:spChg chg="add mod">
          <ac:chgData name="신 현준" userId="2a61c25f-14a3-461d-afad-db9c681ac447" providerId="ADAL" clId="{E07641A1-8843-1C42-9EFA-4A86DD26C7BC}" dt="2022-10-14T00:47:38.725" v="130"/>
          <ac:spMkLst>
            <pc:docMk/>
            <pc:sldMk cId="0" sldId="341"/>
            <ac:spMk id="4" creationId="{4CD3C503-C136-DBDE-4B98-EA66901ECF74}"/>
          </ac:spMkLst>
        </pc:spChg>
        <pc:spChg chg="del mod">
          <ac:chgData name="신 현준" userId="2a61c25f-14a3-461d-afad-db9c681ac447" providerId="ADAL" clId="{E07641A1-8843-1C42-9EFA-4A86DD26C7BC}" dt="2022-10-14T00:47:38.725" v="130"/>
          <ac:spMkLst>
            <pc:docMk/>
            <pc:sldMk cId="0" sldId="341"/>
            <ac:spMk id="1012" creationId="{00000000-0000-0000-0000-000000000000}"/>
          </ac:spMkLst>
        </pc:spChg>
      </pc:sldChg>
      <pc:sldChg chg="modSp mod">
        <pc:chgData name="신 현준" userId="2a61c25f-14a3-461d-afad-db9c681ac447" providerId="ADAL" clId="{E07641A1-8843-1C42-9EFA-4A86DD26C7BC}" dt="2022-10-14T00:47:59.437" v="132" actId="1076"/>
        <pc:sldMkLst>
          <pc:docMk/>
          <pc:sldMk cId="0" sldId="342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2"/>
            <ac:spMk id="1016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2"/>
            <ac:spMk id="1017" creationId="{00000000-0000-0000-0000-000000000000}"/>
          </ac:spMkLst>
        </pc:spChg>
        <pc:picChg chg="mod">
          <ac:chgData name="신 현준" userId="2a61c25f-14a3-461d-afad-db9c681ac447" providerId="ADAL" clId="{E07641A1-8843-1C42-9EFA-4A86DD26C7BC}" dt="2022-10-14T00:47:59.437" v="132" actId="1076"/>
          <ac:picMkLst>
            <pc:docMk/>
            <pc:sldMk cId="0" sldId="342"/>
            <ac:picMk id="1018" creationId="{00000000-0000-0000-0000-000000000000}"/>
          </ac:picMkLst>
        </pc:pic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0" sldId="343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3"/>
            <ac:spMk id="2" creationId="{F156F0B0-EF5F-9147-B25D-648DFA1DEC76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0" sldId="343"/>
            <ac:spMk id="1021" creationId="{00000000-0000-0000-0000-000000000000}"/>
          </ac:spMkLst>
        </pc:spChg>
      </pc:sldChg>
      <pc:sldChg chg="modSp">
        <pc:chgData name="신 현준" userId="2a61c25f-14a3-461d-afad-db9c681ac447" providerId="ADAL" clId="{E07641A1-8843-1C42-9EFA-4A86DD26C7BC}" dt="2022-10-14T00:35:50.724" v="0"/>
        <pc:sldMkLst>
          <pc:docMk/>
          <pc:sldMk cId="3438478419" sldId="344"/>
        </pc:sldMkLst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3438478419" sldId="344"/>
            <ac:spMk id="875" creationId="{00000000-0000-0000-0000-000000000000}"/>
          </ac:spMkLst>
        </pc:spChg>
        <pc:spChg chg="mod">
          <ac:chgData name="신 현준" userId="2a61c25f-14a3-461d-afad-db9c681ac447" providerId="ADAL" clId="{E07641A1-8843-1C42-9EFA-4A86DD26C7BC}" dt="2022-10-14T00:35:50.724" v="0"/>
          <ac:spMkLst>
            <pc:docMk/>
            <pc:sldMk cId="3438478419" sldId="344"/>
            <ac:spMk id="87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High level idea is that corners are good.  You want to find windows that contain strong gradients AND gradients oriented in more than one direction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3" name="Shape 6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Show other scales and how the feature looks less corner like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43" y="577991"/>
            <a:ext cx="14955977" cy="3395698"/>
          </a:xfrm>
        </p:spPr>
        <p:txBody>
          <a:bodyPr anchor="b"/>
          <a:lstStyle>
            <a:lvl1pPr algn="ctr">
              <a:defRPr sz="8533" b="1" i="0">
                <a:latin typeface="Candara" panose="020E0502030303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 anchor="b"/>
          <a:lstStyle>
            <a:lvl1pPr marL="0" indent="0" algn="ctr">
              <a:buNone/>
              <a:defRPr sz="3413">
                <a:latin typeface="Candara" panose="020E0502030303020204" pitchFamily="34" charset="0"/>
                <a:cs typeface="Arial" panose="020B0604020202020204" pitchFamily="34" charset="0"/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B7C46-407C-6446-89CB-38375432D3CD}"/>
              </a:ext>
            </a:extLst>
          </p:cNvPr>
          <p:cNvSpPr/>
          <p:nvPr/>
        </p:nvSpPr>
        <p:spPr>
          <a:xfrm>
            <a:off x="0" y="4198290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3DBB4-1E7A-8647-B2BC-94E67EBFBDDD}"/>
              </a:ext>
            </a:extLst>
          </p:cNvPr>
          <p:cNvSpPr/>
          <p:nvPr/>
        </p:nvSpPr>
        <p:spPr>
          <a:xfrm>
            <a:off x="5917364" y="4334935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65888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7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0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3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4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42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86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46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4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7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0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72" y="1798174"/>
            <a:ext cx="16694519" cy="7755405"/>
          </a:xfrm>
        </p:spPr>
        <p:txBody>
          <a:bodyPr/>
          <a:lstStyle>
            <a:lvl1pPr>
              <a:spcBef>
                <a:spcPts val="2276"/>
              </a:spcBef>
              <a:defRPr sz="3413">
                <a:latin typeface="Candara" panose="020E0502030303020204" pitchFamily="34" charset="0"/>
                <a:cs typeface="Arial" panose="020B0604020202020204" pitchFamily="34" charset="0"/>
              </a:defRPr>
            </a:lvl1pPr>
            <a:lvl2pPr>
              <a:defRPr sz="2987">
                <a:latin typeface="Candara" panose="020E0502030303020204" pitchFamily="34" charset="0"/>
                <a:cs typeface="Arial" panose="020B0604020202020204" pitchFamily="34" charset="0"/>
              </a:defRPr>
            </a:lvl2pPr>
            <a:lvl3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3pPr>
            <a:lvl4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4pPr>
            <a:lvl5pPr>
              <a:defRPr>
                <a:latin typeface="Candara" panose="020E0502030303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9023A-09DE-EF44-91C4-3ABDC38A70D8}"/>
              </a:ext>
            </a:extLst>
          </p:cNvPr>
          <p:cNvSpPr/>
          <p:nvPr/>
        </p:nvSpPr>
        <p:spPr>
          <a:xfrm>
            <a:off x="0" y="1437754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4EF4F-DAC4-B947-9694-55814C42F8F9}"/>
              </a:ext>
            </a:extLst>
          </p:cNvPr>
          <p:cNvSpPr/>
          <p:nvPr/>
        </p:nvSpPr>
        <p:spPr>
          <a:xfrm>
            <a:off x="5917364" y="1574399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984526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8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88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1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97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7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388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28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77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F8F6DBBA-787C-CD4A-B325-B8E7BA5C73B3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C74753FA-8DF6-9B45-B8EB-CE003258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83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78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770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73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93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26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739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03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758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9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8017" y="2596444"/>
            <a:ext cx="8253738" cy="6637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8213809" cy="681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649E6-DD34-A648-8B2D-15310006303A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D5044-8E21-3840-91E8-B646B8B421EB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6234929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849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47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55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8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384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494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9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156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0B2F5-8A0F-0343-8210-521CE2050FC7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F7610-D2C1-0646-9AB8-00B276AEDC13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03387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8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4" y="523805"/>
            <a:ext cx="7932600" cy="1719053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32" y="523805"/>
            <a:ext cx="8347257" cy="8705990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32599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71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1" y="523805"/>
            <a:ext cx="7913754" cy="1700206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70131" y="523805"/>
            <a:ext cx="8347262" cy="8705991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13752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5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8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871" y="200022"/>
            <a:ext cx="16669446" cy="131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871" y="1964855"/>
            <a:ext cx="16669446" cy="726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3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3" r:id="rId45"/>
    <p:sldLayoutId id="2147483724" r:id="rId46"/>
    <p:sldLayoutId id="2147483725" r:id="rId47"/>
    <p:sldLayoutId id="2147483726" r:id="rId48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b="1" i="0" kern="1200">
          <a:solidFill>
            <a:schemeClr val="tx1"/>
          </a:solidFill>
          <a:latin typeface="Candara" panose="020E0502030303020204" pitchFamily="34" charset="0"/>
          <a:ea typeface="+mj-ea"/>
          <a:cs typeface="Arial" panose="020B0604020202020204" pitchFamily="34" charset="0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System Font Regular"/>
        <a:buChar char="‣"/>
        <a:defRPr sz="3413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Wingdings" pitchFamily="2" charset="2"/>
        <a:buChar char="§"/>
        <a:defRPr sz="2987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pos="143">
          <p15:clr>
            <a:srgbClr val="F26B43"/>
          </p15:clr>
        </p15:guide>
        <p15:guide id="3" pos="7537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2260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upload.wikimedia.org/wikipedia/en/c/c9/Allisvanity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://www.flickr.com/photos/swashford/428567562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da.kth.se/cvap/abstracts/cvap198.html" TargetMode="Externa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11" Type="http://schemas.openxmlformats.org/officeDocument/2006/relationships/image" Target="../media/image102.jpeg"/><Relationship Id="rId5" Type="http://schemas.openxmlformats.org/officeDocument/2006/relationships/image" Target="../media/image96.jpeg"/><Relationship Id="rId10" Type="http://schemas.openxmlformats.org/officeDocument/2006/relationships/image" Target="../media/image101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bc.ca/~lowe/keypoint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hyperlink" Target="http://people.csail.mit.edu/albert/ladypack/wiki/index.php/Known_implementations_of_S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.cam.ac.uk/~jgd1000/afghan.html" TargetMode="Externa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ceiver_operating_characteristic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eature detection and matching"/>
          <p:cNvSpPr txBox="1">
            <a:spLocks noGrp="1"/>
          </p:cNvSpPr>
          <p:nvPr>
            <p:ph type="ctrTitle"/>
          </p:nvPr>
        </p:nvSpPr>
        <p:spPr/>
        <p:txBody>
          <a:bodyPr/>
          <a:lstStyle>
            <a:lvl1pPr>
              <a:defRPr sz="5000"/>
            </a:lvl1pPr>
          </a:lstStyle>
          <a:p>
            <a:r>
              <a:rPr lang="en-US"/>
              <a:t>Feature detection and 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519E25-8772-D845-AC41-10373A305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9" name="C:\snavely\work\teaching\09Fa-CS6610\projects\misc\features.bmp" descr="C:\snavely\work\teaching\09Fa-CS6610\projects\misc\features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46" y="6039555"/>
            <a:ext cx="8322170" cy="298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nswer below (look for tiny colored squares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5572">
              <a:defRPr sz="3828">
                <a:effectLst>
                  <a:outerShdw blurRad="25146" dist="25146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t>Answer below (look for tiny colored squares…)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E26E29-D706-234F-9B9E-0E0781F4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131" y="2059093"/>
            <a:ext cx="6285654" cy="628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78" y="2059093"/>
            <a:ext cx="6285655" cy="628565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NASA Mars Rover images…"/>
          <p:cNvSpPr txBox="1"/>
          <p:nvPr/>
        </p:nvSpPr>
        <p:spPr>
          <a:xfrm>
            <a:off x="6123358" y="8367281"/>
            <a:ext cx="514773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sz="2200"/>
              <a:t>NASA Mars Rover images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sz="2200"/>
              <a:t>with SIFT feature matches</a:t>
            </a:r>
            <a:br>
              <a:rPr sz="2200"/>
            </a:br>
            <a:r>
              <a:rPr sz="2200"/>
              <a:t>Figure by Noah Snavely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188CE7-53CA-5846-B21C-DA5E4ECE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9" name="393px-Allisvanity" descr="393px-Allisvanity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909" y="1537856"/>
            <a:ext cx="4440457" cy="6767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All is Vanity, by C. Allan Gilbert, 1873-1929"/>
          <p:cNvSpPr txBox="1"/>
          <p:nvPr/>
        </p:nvSpPr>
        <p:spPr>
          <a:xfrm>
            <a:off x="5722926" y="8585478"/>
            <a:ext cx="599042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All is Vanity, by C. Allan Gilbert, 1873-1929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7F7A6-161F-1F4E-98D8-65106A0B9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3" name="featExtract1" descr="featExtrac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91" y="2533227"/>
            <a:ext cx="4048197" cy="542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eatExtract2" descr="featExtrac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638" y="2704817"/>
            <a:ext cx="6285655" cy="5030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20E74-7583-514B-AFA3-9009F7A7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7" name="featExtract1" descr="featExtrac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91" y="1517227"/>
            <a:ext cx="4048197" cy="542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featExtract2" descr="featExtrac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638" y="1688817"/>
            <a:ext cx="6285655" cy="5030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featData2" descr="featDat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17" y="7166186"/>
            <a:ext cx="2262294" cy="226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featData1" descr="featData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664" y="7154899"/>
            <a:ext cx="2262294" cy="2273583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Arrow"/>
          <p:cNvSpPr/>
          <p:nvPr/>
        </p:nvSpPr>
        <p:spPr>
          <a:xfrm rot="3375002">
            <a:off x="5791464" y="5831841"/>
            <a:ext cx="1612054" cy="975361"/>
          </a:xfrm>
          <a:prstGeom prst="rightArrow">
            <a:avLst>
              <a:gd name="adj1" fmla="val 50000"/>
              <a:gd name="adj2" fmla="val 35154"/>
            </a:avLst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272" name="Arrow"/>
          <p:cNvSpPr/>
          <p:nvPr/>
        </p:nvSpPr>
        <p:spPr>
          <a:xfrm rot="7715876">
            <a:off x="10158007" y="5872480"/>
            <a:ext cx="1612055" cy="975361"/>
          </a:xfrm>
          <a:prstGeom prst="rightArrow">
            <a:avLst>
              <a:gd name="adj1" fmla="val 50000"/>
              <a:gd name="adj2" fmla="val 35154"/>
            </a:avLst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Invariant local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Invariant local features</a:t>
            </a:r>
          </a:p>
        </p:txBody>
      </p:sp>
      <p:sp>
        <p:nvSpPr>
          <p:cNvPr id="274" name="Find features that are invariant to transformation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 features that are invariant to transformations</a:t>
            </a:r>
          </a:p>
          <a:p>
            <a:pPr lvl="1"/>
            <a:r>
              <a:t>geometric invariance:  translation, rotation, scale</a:t>
            </a:r>
          </a:p>
          <a:p>
            <a:pPr lvl="1"/>
            <a:r>
              <a:t>photometric invariance:  brightness, exposure, …</a:t>
            </a:r>
          </a:p>
        </p:txBody>
      </p:sp>
      <p:pic>
        <p:nvPicPr>
          <p:cNvPr id="276" name="sift-feat" descr="sift-f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61" y="3879461"/>
            <a:ext cx="10751540" cy="517708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Feature Descriptors"/>
          <p:cNvSpPr txBox="1"/>
          <p:nvPr/>
        </p:nvSpPr>
        <p:spPr>
          <a:xfrm>
            <a:off x="7417974" y="9075713"/>
            <a:ext cx="280685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Feature Descriptors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B2C66B-49A6-921B-189A-B0B0323D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features</a:t>
            </a:r>
            <a:endParaRPr lang="en-KR" dirty="0"/>
          </a:p>
        </p:txBody>
      </p:sp>
      <p:sp>
        <p:nvSpPr>
          <p:cNvPr id="279" name="Locality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Locality </a:t>
            </a:r>
          </a:p>
          <a:p>
            <a:pPr lvl="1"/>
            <a:r>
              <a:rPr lang="en-US" dirty="0"/>
              <a:t>features are local, so robust to occlusion and clutter</a:t>
            </a:r>
          </a:p>
          <a:p>
            <a:r>
              <a:rPr lang="en-US" dirty="0"/>
              <a:t>Distinctiveness: </a:t>
            </a:r>
          </a:p>
          <a:p>
            <a:pPr lvl="1"/>
            <a:r>
              <a:rPr lang="en-US" dirty="0"/>
              <a:t>can differentiate a large database of objects</a:t>
            </a:r>
          </a:p>
          <a:p>
            <a:r>
              <a:rPr lang="en-US" dirty="0"/>
              <a:t>Quantity</a:t>
            </a:r>
          </a:p>
          <a:p>
            <a:pPr lvl="1"/>
            <a:r>
              <a:rPr lang="en-US" dirty="0"/>
              <a:t>hundreds or thousands in a single image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real-time performance achievable</a:t>
            </a:r>
          </a:p>
          <a:p>
            <a:r>
              <a:rPr lang="en-US" dirty="0"/>
              <a:t>Generality</a:t>
            </a:r>
          </a:p>
          <a:p>
            <a:pPr lvl="1"/>
            <a:r>
              <a:rPr lang="en-US" dirty="0"/>
              <a:t>exploit different types of features in different situations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ore motivati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motivation…  </a:t>
            </a:r>
          </a:p>
        </p:txBody>
      </p:sp>
      <p:sp>
        <p:nvSpPr>
          <p:cNvPr id="282" name="Feature points are used for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points are used for:</a:t>
            </a:r>
          </a:p>
          <a:p>
            <a:pPr lvl="1"/>
            <a:r>
              <a:t>Image alignment (e.g., mosaics)</a:t>
            </a:r>
          </a:p>
          <a:p>
            <a:pPr lvl="1"/>
            <a:r>
              <a:t>3D reconstruction</a:t>
            </a:r>
          </a:p>
          <a:p>
            <a:pPr lvl="1"/>
            <a:r>
              <a:t>Motion tracking</a:t>
            </a:r>
          </a:p>
          <a:p>
            <a:pPr lvl="1"/>
            <a:r>
              <a:t>Object recognition</a:t>
            </a:r>
          </a:p>
          <a:p>
            <a:pPr lvl="1"/>
            <a:r>
              <a:t>Indexing and database retrieval</a:t>
            </a:r>
          </a:p>
          <a:p>
            <a:pPr lvl="1"/>
            <a:r>
              <a:t>Robot navigation</a:t>
            </a:r>
          </a:p>
          <a:p>
            <a:pPr lvl="1"/>
            <a:r>
              <a:t>… other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385F8-C2BA-15AC-DB9B-730A0659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feature?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9CD5C-EC5A-125A-3FB4-03B0DE12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287" name="Square"/>
          <p:cNvSpPr/>
          <p:nvPr/>
        </p:nvSpPr>
        <p:spPr>
          <a:xfrm>
            <a:off x="8345010" y="5852159"/>
            <a:ext cx="216748" cy="21674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28" y="1739900"/>
            <a:ext cx="10759206" cy="728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Want uniqu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Want uniqueness</a:t>
            </a:r>
          </a:p>
        </p:txBody>
      </p:sp>
      <p:sp>
        <p:nvSpPr>
          <p:cNvPr id="290" name="Look for image regions that are unusu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 for image regions that are unusual</a:t>
            </a:r>
          </a:p>
          <a:p>
            <a:pPr lvl="1"/>
            <a:r>
              <a:t>Lead to unambiguous matches in other images</a:t>
            </a:r>
          </a:p>
          <a:p>
            <a:pPr lvl="1"/>
            <a:endParaRPr/>
          </a:p>
          <a:p>
            <a:r>
              <a:t>How to define “unusual”?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ocal measures of uniqueness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502412">
              <a:defRPr sz="4988">
                <a:effectLst>
                  <a:outerShdw blurRad="32766" dist="3276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Local measures of uniqueness</a:t>
            </a:r>
          </a:p>
        </p:txBody>
      </p:sp>
      <p:sp>
        <p:nvSpPr>
          <p:cNvPr id="293" name="Suppose we only consider a small window of pixel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we only consider a small window of pixels</a:t>
            </a:r>
          </a:p>
          <a:p>
            <a:pPr lvl="1"/>
            <a:r>
              <a:rPr lang="en-US"/>
              <a:t>What defines whether a feature is a good or bad candidate?</a:t>
            </a:r>
          </a:p>
        </p:txBody>
      </p:sp>
      <p:sp>
        <p:nvSpPr>
          <p:cNvPr id="295" name="Rectangle"/>
          <p:cNvSpPr/>
          <p:nvPr/>
        </p:nvSpPr>
        <p:spPr>
          <a:xfrm>
            <a:off x="3208919" y="4537286"/>
            <a:ext cx="3359574" cy="3142828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grpSp>
        <p:nvGrpSpPr>
          <p:cNvPr id="298" name="Group"/>
          <p:cNvGrpSpPr/>
          <p:nvPr/>
        </p:nvGrpSpPr>
        <p:grpSpPr>
          <a:xfrm>
            <a:off x="7327106" y="4537286"/>
            <a:ext cx="3359574" cy="3142828"/>
            <a:chOff x="0" y="0"/>
            <a:chExt cx="3359573" cy="3142826"/>
          </a:xfrm>
        </p:grpSpPr>
        <p:sp>
          <p:nvSpPr>
            <p:cNvPr id="296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297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1336919" y="4537286"/>
            <a:ext cx="3359574" cy="3142828"/>
            <a:chOff x="0" y="0"/>
            <a:chExt cx="3359573" cy="3142826"/>
          </a:xfrm>
        </p:grpSpPr>
        <p:sp>
          <p:nvSpPr>
            <p:cNvPr id="299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00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302" name="Line"/>
          <p:cNvSpPr/>
          <p:nvPr/>
        </p:nvSpPr>
        <p:spPr>
          <a:xfrm>
            <a:off x="3859160" y="5079153"/>
            <a:ext cx="2275841" cy="2059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303" name="Rectangle"/>
          <p:cNvSpPr/>
          <p:nvPr/>
        </p:nvSpPr>
        <p:spPr>
          <a:xfrm>
            <a:off x="4312973" y="6117732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04" name="Rectangle"/>
          <p:cNvSpPr/>
          <p:nvPr/>
        </p:nvSpPr>
        <p:spPr>
          <a:xfrm>
            <a:off x="7611586" y="5873892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05" name="Rectangle"/>
          <p:cNvSpPr/>
          <p:nvPr/>
        </p:nvSpPr>
        <p:spPr>
          <a:xfrm>
            <a:off x="11662040" y="4790158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06" name="Slide adapted from Darya Frolova, Denis Simakov, Weizmann Institute."/>
          <p:cNvSpPr txBox="1"/>
          <p:nvPr/>
        </p:nvSpPr>
        <p:spPr>
          <a:xfrm>
            <a:off x="4118450" y="8991160"/>
            <a:ext cx="1062058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adapted from Darya Frolova, Denis Simakov, Weizmann Institute.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8526-A53D-ECF1-6F16-F231E4E1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Automatic panoramas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1F7F8-9968-9EB3-04C7-190BD871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203" name="image.jpg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37" y="6005688"/>
            <a:ext cx="12042988" cy="334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57" y="1530774"/>
            <a:ext cx="11534988" cy="424688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"/>
          <p:cNvSpPr/>
          <p:nvPr/>
        </p:nvSpPr>
        <p:spPr>
          <a:xfrm>
            <a:off x="8051500" y="5310294"/>
            <a:ext cx="1083735" cy="83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EB4E3"/>
          </a:solidFill>
          <a:ln w="12700">
            <a:miter lim="400000"/>
          </a:ln>
          <a:effectLst>
            <a:outerShdw blurRad="88900" dist="101600" dir="2700000" rotWithShape="0">
              <a:srgbClr val="808080">
                <a:alpha val="8799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206" name="Credit: Matt Brown"/>
          <p:cNvSpPr txBox="1"/>
          <p:nvPr/>
        </p:nvSpPr>
        <p:spPr>
          <a:xfrm>
            <a:off x="12304318" y="9186341"/>
            <a:ext cx="180337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Credit: Matt Brown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eature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</a:t>
            </a:r>
          </a:p>
        </p:txBody>
      </p:sp>
      <p:sp>
        <p:nvSpPr>
          <p:cNvPr id="310" name="Local measure of feature uniquenes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Local measure of feature uniqueness</a:t>
            </a:r>
          </a:p>
          <a:p>
            <a:pPr lvl="1"/>
            <a:r>
              <a:t>How does the window change when you shift it?</a:t>
            </a:r>
          </a:p>
          <a:p>
            <a:pPr lvl="1"/>
            <a:r>
              <a:t>Shifting the window in any direction causes a big change</a:t>
            </a:r>
          </a:p>
        </p:txBody>
      </p:sp>
      <p:sp>
        <p:nvSpPr>
          <p:cNvPr id="312" name="Rectangle"/>
          <p:cNvSpPr/>
          <p:nvPr/>
        </p:nvSpPr>
        <p:spPr>
          <a:xfrm>
            <a:off x="3154732" y="4490395"/>
            <a:ext cx="3359574" cy="3142827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grpSp>
        <p:nvGrpSpPr>
          <p:cNvPr id="315" name="Group"/>
          <p:cNvGrpSpPr/>
          <p:nvPr/>
        </p:nvGrpSpPr>
        <p:grpSpPr>
          <a:xfrm>
            <a:off x="7272919" y="4490395"/>
            <a:ext cx="3359574" cy="3142827"/>
            <a:chOff x="0" y="0"/>
            <a:chExt cx="3359573" cy="3142826"/>
          </a:xfrm>
        </p:grpSpPr>
        <p:sp>
          <p:nvSpPr>
            <p:cNvPr id="313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14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7381293" y="5682500"/>
            <a:ext cx="1000197" cy="964072"/>
            <a:chOff x="0" y="0"/>
            <a:chExt cx="1000195" cy="964071"/>
          </a:xfrm>
        </p:grpSpPr>
        <p:sp>
          <p:nvSpPr>
            <p:cNvPr id="316" name="Rectangle"/>
            <p:cNvSpPr/>
            <p:nvPr/>
          </p:nvSpPr>
          <p:spPr>
            <a:xfrm>
              <a:off x="153528" y="160302"/>
              <a:ext cx="690881" cy="668303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17" name="Line"/>
            <p:cNvSpPr/>
            <p:nvPr/>
          </p:nvSpPr>
          <p:spPr>
            <a:xfrm flipV="1">
              <a:off x="837635" y="22577"/>
              <a:ext cx="128694" cy="1377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18" name="Line"/>
            <p:cNvSpPr/>
            <p:nvPr/>
          </p:nvSpPr>
          <p:spPr>
            <a:xfrm>
              <a:off x="864728" y="830862"/>
              <a:ext cx="135468" cy="1286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0" y="833119"/>
              <a:ext cx="153529" cy="1309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20" name="Line"/>
            <p:cNvSpPr/>
            <p:nvPr/>
          </p:nvSpPr>
          <p:spPr>
            <a:xfrm flipH="1" flipV="1">
              <a:off x="13546" y="-1"/>
              <a:ext cx="139983" cy="1603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1282732" y="4490395"/>
            <a:ext cx="3359574" cy="3142827"/>
            <a:chOff x="0" y="0"/>
            <a:chExt cx="3359573" cy="3142826"/>
          </a:xfrm>
        </p:grpSpPr>
        <p:sp>
          <p:nvSpPr>
            <p:cNvPr id="322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23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325" name="Line"/>
          <p:cNvSpPr/>
          <p:nvPr/>
        </p:nvSpPr>
        <p:spPr>
          <a:xfrm>
            <a:off x="3804973" y="5032261"/>
            <a:ext cx="2275841" cy="2059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grpSp>
        <p:nvGrpSpPr>
          <p:cNvPr id="331" name="Group"/>
          <p:cNvGrpSpPr/>
          <p:nvPr/>
        </p:nvGrpSpPr>
        <p:grpSpPr>
          <a:xfrm>
            <a:off x="4105257" y="5910536"/>
            <a:ext cx="1000197" cy="964072"/>
            <a:chOff x="0" y="0"/>
            <a:chExt cx="1000195" cy="964071"/>
          </a:xfrm>
        </p:grpSpPr>
        <p:sp>
          <p:nvSpPr>
            <p:cNvPr id="326" name="Rectangle"/>
            <p:cNvSpPr/>
            <p:nvPr/>
          </p:nvSpPr>
          <p:spPr>
            <a:xfrm>
              <a:off x="153528" y="160302"/>
              <a:ext cx="690881" cy="668303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837635" y="22577"/>
              <a:ext cx="128694" cy="1377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28" name="Line"/>
            <p:cNvSpPr/>
            <p:nvPr/>
          </p:nvSpPr>
          <p:spPr>
            <a:xfrm>
              <a:off x="864728" y="830862"/>
              <a:ext cx="135468" cy="1286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29" name="Line"/>
            <p:cNvSpPr/>
            <p:nvPr/>
          </p:nvSpPr>
          <p:spPr>
            <a:xfrm flipH="1">
              <a:off x="0" y="833119"/>
              <a:ext cx="153529" cy="1309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0" name="Line"/>
            <p:cNvSpPr/>
            <p:nvPr/>
          </p:nvSpPr>
          <p:spPr>
            <a:xfrm flipH="1" flipV="1">
              <a:off x="13546" y="-1"/>
              <a:ext cx="139983" cy="1603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11474644" y="4598767"/>
            <a:ext cx="1000197" cy="964072"/>
            <a:chOff x="0" y="0"/>
            <a:chExt cx="1000195" cy="964071"/>
          </a:xfrm>
        </p:grpSpPr>
        <p:sp>
          <p:nvSpPr>
            <p:cNvPr id="332" name="Rectangle"/>
            <p:cNvSpPr/>
            <p:nvPr/>
          </p:nvSpPr>
          <p:spPr>
            <a:xfrm>
              <a:off x="153528" y="160302"/>
              <a:ext cx="690881" cy="668303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33" name="Line"/>
            <p:cNvSpPr/>
            <p:nvPr/>
          </p:nvSpPr>
          <p:spPr>
            <a:xfrm flipV="1">
              <a:off x="837635" y="22577"/>
              <a:ext cx="128694" cy="1377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4" name="Line"/>
            <p:cNvSpPr/>
            <p:nvPr/>
          </p:nvSpPr>
          <p:spPr>
            <a:xfrm>
              <a:off x="864728" y="830862"/>
              <a:ext cx="135468" cy="1286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5" name="Line"/>
            <p:cNvSpPr/>
            <p:nvPr/>
          </p:nvSpPr>
          <p:spPr>
            <a:xfrm flipH="1">
              <a:off x="0" y="833119"/>
              <a:ext cx="153529" cy="1309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336" name="Line"/>
            <p:cNvSpPr/>
            <p:nvPr/>
          </p:nvSpPr>
          <p:spPr>
            <a:xfrm flipH="1" flipV="1">
              <a:off x="13546" y="-1"/>
              <a:ext cx="139983" cy="1603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  <p:sp>
        <p:nvSpPr>
          <p:cNvPr id="338" name="“flat” region: no change in all directions"/>
          <p:cNvSpPr txBox="1"/>
          <p:nvPr/>
        </p:nvSpPr>
        <p:spPr>
          <a:xfrm>
            <a:off x="3479853" y="7633294"/>
            <a:ext cx="292608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“flat” region:</a:t>
            </a:r>
            <a:br>
              <a:rPr sz="2400"/>
            </a:br>
            <a:r>
              <a:rPr sz="2400"/>
              <a:t>no change in all directions</a:t>
            </a:r>
          </a:p>
        </p:txBody>
      </p:sp>
      <p:sp>
        <p:nvSpPr>
          <p:cNvPr id="339" name="“edge”:…"/>
          <p:cNvSpPr txBox="1"/>
          <p:nvPr/>
        </p:nvSpPr>
        <p:spPr>
          <a:xfrm>
            <a:off x="7272919" y="7645994"/>
            <a:ext cx="346794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“edge”: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no change along the edge direction</a:t>
            </a:r>
          </a:p>
        </p:txBody>
      </p:sp>
      <p:sp>
        <p:nvSpPr>
          <p:cNvPr id="340" name="“corner”: significant change in all directions"/>
          <p:cNvSpPr txBox="1"/>
          <p:nvPr/>
        </p:nvSpPr>
        <p:spPr>
          <a:xfrm>
            <a:off x="11282732" y="7609869"/>
            <a:ext cx="346794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“corner”:</a:t>
            </a:r>
            <a:br>
              <a:rPr sz="2400"/>
            </a:br>
            <a:r>
              <a:rPr sz="2400"/>
              <a:t>significant change in all directions</a:t>
            </a:r>
          </a:p>
        </p:txBody>
      </p:sp>
      <p:sp>
        <p:nvSpPr>
          <p:cNvPr id="341" name="Slide adapted from Darya Frolova, Denis Simakov, Weizmann Institute."/>
          <p:cNvSpPr txBox="1"/>
          <p:nvPr/>
        </p:nvSpPr>
        <p:spPr>
          <a:xfrm>
            <a:off x="4118450" y="8991160"/>
            <a:ext cx="1062058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adapted from Darya Frolova, Denis Simakov, Weizmann Institute.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eature detection:  the math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514095">
              <a:defRPr sz="5104">
                <a:effectLst>
                  <a:outerShdw blurRad="33528" dist="33528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Feature detection:  the math</a:t>
            </a:r>
          </a:p>
        </p:txBody>
      </p:sp>
      <p:sp>
        <p:nvSpPr>
          <p:cNvPr id="343" name="Consider shifting the window W by (u,v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Consider shifting the window W by (u,v)</a:t>
            </a:r>
          </a:p>
          <a:p>
            <a:pPr lvl="1"/>
            <a:r>
              <a:rPr lang="en-US"/>
              <a:t>how do the pixels in W change?</a:t>
            </a:r>
          </a:p>
          <a:p>
            <a:pPr lvl="1"/>
            <a:r>
              <a:rPr lang="en-US"/>
              <a:t>compare each pixel before and after by</a:t>
            </a:r>
            <a:br>
              <a:rPr lang="en-US"/>
            </a:br>
            <a:r>
              <a:rPr lang="en-US"/>
              <a:t>summing up the squared differences (SSD)</a:t>
            </a:r>
          </a:p>
          <a:p>
            <a:pPr lvl="1"/>
            <a:r>
              <a:rPr lang="en-US"/>
              <a:t>this defines an SSD “error” of E(u,v):</a:t>
            </a:r>
          </a:p>
        </p:txBody>
      </p:sp>
      <p:pic>
        <p:nvPicPr>
          <p:cNvPr id="345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322" y="7008142"/>
            <a:ext cx="9247859" cy="11627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Group"/>
          <p:cNvGrpSpPr/>
          <p:nvPr/>
        </p:nvGrpSpPr>
        <p:grpSpPr>
          <a:xfrm>
            <a:off x="11162717" y="1517226"/>
            <a:ext cx="3359574" cy="3142828"/>
            <a:chOff x="0" y="0"/>
            <a:chExt cx="3359573" cy="3142826"/>
          </a:xfrm>
        </p:grpSpPr>
        <p:sp>
          <p:nvSpPr>
            <p:cNvPr id="346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47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349" name="Rectangle"/>
          <p:cNvSpPr/>
          <p:nvPr/>
        </p:nvSpPr>
        <p:spPr>
          <a:xfrm>
            <a:off x="11424621" y="2869636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50" name="Rectangle"/>
          <p:cNvSpPr/>
          <p:nvPr/>
        </p:nvSpPr>
        <p:spPr>
          <a:xfrm>
            <a:off x="11704585" y="3233138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51" name="Line"/>
          <p:cNvSpPr/>
          <p:nvPr/>
        </p:nvSpPr>
        <p:spPr>
          <a:xfrm>
            <a:off x="11424619" y="2869636"/>
            <a:ext cx="279966" cy="363503"/>
          </a:xfrm>
          <a:prstGeom prst="line">
            <a:avLst/>
          </a:prstGeom>
          <a:ln w="508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2" name="W"/>
          <p:cNvSpPr txBox="1"/>
          <p:nvPr/>
        </p:nvSpPr>
        <p:spPr>
          <a:xfrm>
            <a:off x="10636605" y="2639247"/>
            <a:ext cx="4019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mall motion assump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motion assumption</a:t>
            </a:r>
          </a:p>
        </p:txBody>
      </p:sp>
      <p:sp>
        <p:nvSpPr>
          <p:cNvPr id="354" name="Taylor Series expansion of I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Taylor Series expansion of I:</a:t>
            </a:r>
          </a:p>
          <a:p>
            <a:endParaRPr lang="en-US" dirty="0"/>
          </a:p>
          <a:p>
            <a:r>
              <a:rPr lang="en-US" dirty="0"/>
              <a:t>If the motion (</a:t>
            </a:r>
            <a:r>
              <a:rPr lang="en-US" dirty="0" err="1"/>
              <a:t>u,v</a:t>
            </a:r>
            <a:r>
              <a:rPr lang="en-US" dirty="0"/>
              <a:t>) is small, then first order approximation is good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Plugging this into the formula on the previous slide…</a:t>
            </a:r>
          </a:p>
        </p:txBody>
      </p:sp>
      <p:pic>
        <p:nvPicPr>
          <p:cNvPr id="356" name="Edittex" descr="Editt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38" y="4530514"/>
            <a:ext cx="7477761" cy="67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Edittex" descr="Editte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93" y="2363624"/>
            <a:ext cx="11081174" cy="67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72" y="5485554"/>
            <a:ext cx="4628446" cy="1110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Edittex" descr="Editt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612" y="6983318"/>
            <a:ext cx="3779521" cy="575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9E1A8-B24F-22AD-62ED-6ACDE92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feature?</a:t>
            </a:r>
            <a:endParaRPr lang="en-KR" dirty="0"/>
          </a:p>
        </p:txBody>
      </p:sp>
      <p:sp>
        <p:nvSpPr>
          <p:cNvPr id="361" name="Consider shifting the window W by (u,v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Consider shifting the window W by (u,v)</a:t>
            </a:r>
          </a:p>
          <a:p>
            <a:pPr lvl="1"/>
            <a:r>
              <a:rPr lang="en-US"/>
              <a:t>how do the pixels in W change?</a:t>
            </a:r>
          </a:p>
          <a:p>
            <a:pPr lvl="1"/>
            <a:r>
              <a:rPr lang="en-US"/>
              <a:t>compare each pixel before and after by</a:t>
            </a:r>
            <a:br>
              <a:rPr lang="en-US"/>
            </a:br>
            <a:r>
              <a:rPr lang="en-US"/>
              <a:t>summing up the squared differences</a:t>
            </a:r>
          </a:p>
          <a:p>
            <a:pPr lvl="1"/>
            <a:r>
              <a:rPr lang="en-US"/>
              <a:t>this defines an “error” of E(u,v):</a:t>
            </a:r>
          </a:p>
        </p:txBody>
      </p:sp>
      <p:pic>
        <p:nvPicPr>
          <p:cNvPr id="363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89" y="5367194"/>
            <a:ext cx="8375004" cy="33424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6" name="Group"/>
          <p:cNvGrpSpPr/>
          <p:nvPr/>
        </p:nvGrpSpPr>
        <p:grpSpPr>
          <a:xfrm>
            <a:off x="11162717" y="1517226"/>
            <a:ext cx="3359574" cy="3142828"/>
            <a:chOff x="0" y="0"/>
            <a:chExt cx="3359573" cy="3142826"/>
          </a:xfrm>
        </p:grpSpPr>
        <p:sp>
          <p:nvSpPr>
            <p:cNvPr id="364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65" name="Line"/>
            <p:cNvSpPr/>
            <p:nvPr/>
          </p:nvSpPr>
          <p:spPr>
            <a:xfrm>
              <a:off x="650240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367" name="Rectangle"/>
          <p:cNvSpPr/>
          <p:nvPr/>
        </p:nvSpPr>
        <p:spPr>
          <a:xfrm>
            <a:off x="11424621" y="2869636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68" name="Rectangle"/>
          <p:cNvSpPr/>
          <p:nvPr/>
        </p:nvSpPr>
        <p:spPr>
          <a:xfrm>
            <a:off x="11704585" y="3233138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69" name="Line"/>
          <p:cNvSpPr/>
          <p:nvPr/>
        </p:nvSpPr>
        <p:spPr>
          <a:xfrm>
            <a:off x="11424619" y="2869636"/>
            <a:ext cx="279966" cy="363503"/>
          </a:xfrm>
          <a:prstGeom prst="line">
            <a:avLst/>
          </a:prstGeom>
          <a:ln w="508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70" name="W"/>
          <p:cNvSpPr txBox="1"/>
          <p:nvPr/>
        </p:nvSpPr>
        <p:spPr>
          <a:xfrm>
            <a:off x="10636605" y="2639247"/>
            <a:ext cx="401986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A5AB-03F0-9E9C-5C34-B93CD74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feature?</a:t>
            </a:r>
            <a:endParaRPr lang="en-KR" dirty="0"/>
          </a:p>
        </p:txBody>
      </p:sp>
      <p:sp>
        <p:nvSpPr>
          <p:cNvPr id="372" name="Consider shifting the window W by (u,v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shifting the window W by (u,v)</a:t>
            </a:r>
          </a:p>
          <a:p>
            <a:r>
              <a:rPr lang="en-US"/>
              <a:t>define an SSD “error” E(u,v):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11487838" y="1950719"/>
            <a:ext cx="3359574" cy="3142828"/>
            <a:chOff x="0" y="0"/>
            <a:chExt cx="3359573" cy="3142826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3359574" cy="3142827"/>
            </a:xfrm>
            <a:prstGeom prst="rect">
              <a:avLst/>
            </a:prstGeom>
            <a:solidFill>
              <a:srgbClr val="C0C0C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75" name="Line"/>
            <p:cNvSpPr/>
            <p:nvPr/>
          </p:nvSpPr>
          <p:spPr>
            <a:xfrm>
              <a:off x="866986" y="541866"/>
              <a:ext cx="2275841" cy="205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377" name="Rectangle"/>
          <p:cNvSpPr/>
          <p:nvPr/>
        </p:nvSpPr>
        <p:spPr>
          <a:xfrm>
            <a:off x="11966487" y="3303130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378" name="Rectangle"/>
          <p:cNvSpPr/>
          <p:nvPr/>
        </p:nvSpPr>
        <p:spPr>
          <a:xfrm>
            <a:off x="12246452" y="3666632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379" name="Line"/>
          <p:cNvSpPr/>
          <p:nvPr/>
        </p:nvSpPr>
        <p:spPr>
          <a:xfrm>
            <a:off x="11966486" y="3303128"/>
            <a:ext cx="279966" cy="363504"/>
          </a:xfrm>
          <a:prstGeom prst="line">
            <a:avLst/>
          </a:prstGeom>
          <a:ln w="508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80" name="W"/>
          <p:cNvSpPr txBox="1"/>
          <p:nvPr/>
        </p:nvSpPr>
        <p:spPr>
          <a:xfrm>
            <a:off x="11286845" y="3043391"/>
            <a:ext cx="401986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</a:t>
            </a:r>
          </a:p>
        </p:txBody>
      </p:sp>
      <p:pic>
        <p:nvPicPr>
          <p:cNvPr id="38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91" y="7132320"/>
            <a:ext cx="2948659" cy="1162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081" y="7132319"/>
            <a:ext cx="3391184" cy="1212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597" y="7132319"/>
            <a:ext cx="2926082" cy="113340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hus, E(u,v) is locally approximated as a quadratic error function"/>
          <p:cNvSpPr txBox="1"/>
          <p:nvPr/>
        </p:nvSpPr>
        <p:spPr>
          <a:xfrm>
            <a:off x="2511121" y="8471277"/>
            <a:ext cx="1190710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19150" lvl="1" indent="-476250">
              <a:spcBef>
                <a:spcPts val="400"/>
              </a:spcBef>
              <a:buSzPct val="100000"/>
              <a:buFont typeface="Calibri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000"/>
              <a:t>Thus, E(u,v) is locally approximated as a quadratic error function</a:t>
            </a:r>
          </a:p>
        </p:txBody>
      </p:sp>
      <p:pic>
        <p:nvPicPr>
          <p:cNvPr id="385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717" y="4544907"/>
            <a:ext cx="8019628" cy="217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 advAuto="0"/>
      <p:bldP spid="382" grpId="0" animBg="1" advAuto="0"/>
      <p:bldP spid="383" grpId="0" animBg="1" advAuto="0"/>
      <p:bldP spid="384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065DB-3CCC-B0ED-ECC8-7FBBB06E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 the math</a:t>
            </a:r>
            <a:endParaRPr lang="en-KR" dirty="0"/>
          </a:p>
        </p:txBody>
      </p:sp>
      <p:sp>
        <p:nvSpPr>
          <p:cNvPr id="387" name="This can be rewritten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rewritten: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example above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move the center of the green window to anywhere on the blue unit circle</a:t>
            </a:r>
          </a:p>
          <a:p>
            <a:pPr lvl="1"/>
            <a:r>
              <a:rPr lang="en-US" dirty="0"/>
              <a:t>Which directions will result in the largest and smallest E values?</a:t>
            </a:r>
          </a:p>
          <a:p>
            <a:pPr lvl="1"/>
            <a:r>
              <a:rPr lang="en-US" dirty="0"/>
              <a:t>We can find these directions by looking at the eigenvectors of H</a:t>
            </a:r>
          </a:p>
        </p:txBody>
      </p:sp>
      <p:sp>
        <p:nvSpPr>
          <p:cNvPr id="389" name="Line"/>
          <p:cNvSpPr/>
          <p:nvPr/>
        </p:nvSpPr>
        <p:spPr>
          <a:xfrm>
            <a:off x="6827785" y="4443307"/>
            <a:ext cx="2275841" cy="2059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390" name="Rectangle"/>
          <p:cNvSpPr/>
          <p:nvPr/>
        </p:nvSpPr>
        <p:spPr>
          <a:xfrm>
            <a:off x="6439447" y="5470596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91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03" y="2311478"/>
            <a:ext cx="8067496" cy="126811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 rot="16200000">
            <a:off x="9591305" y="2004906"/>
            <a:ext cx="650241" cy="314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67"/>
                  <a:pt x="10800" y="372"/>
                </a:cubicBezTo>
                <a:lnTo>
                  <a:pt x="10800" y="10428"/>
                </a:lnTo>
                <a:cubicBezTo>
                  <a:pt x="10800" y="10633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67"/>
                  <a:pt x="10800" y="11172"/>
                </a:cubicBezTo>
                <a:lnTo>
                  <a:pt x="10800" y="21228"/>
                </a:lnTo>
                <a:cubicBezTo>
                  <a:pt x="10800" y="21433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93" name="TP_tmp.emf" descr="TP_tmp.e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118" y="4009813"/>
            <a:ext cx="650241" cy="57573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ircle"/>
          <p:cNvSpPr/>
          <p:nvPr/>
        </p:nvSpPr>
        <p:spPr>
          <a:xfrm>
            <a:off x="6719411" y="5743786"/>
            <a:ext cx="108375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95" name="Circle"/>
          <p:cNvSpPr/>
          <p:nvPr/>
        </p:nvSpPr>
        <p:spPr>
          <a:xfrm>
            <a:off x="6069171" y="5093547"/>
            <a:ext cx="1408855" cy="1408855"/>
          </a:xfrm>
          <a:prstGeom prst="ellipse">
            <a:avLst/>
          </a:pr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96" name="Rectangle"/>
          <p:cNvSpPr/>
          <p:nvPr/>
        </p:nvSpPr>
        <p:spPr>
          <a:xfrm>
            <a:off x="13158594" y="5687343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97" name="Circle"/>
          <p:cNvSpPr/>
          <p:nvPr/>
        </p:nvSpPr>
        <p:spPr>
          <a:xfrm>
            <a:off x="13438558" y="5960533"/>
            <a:ext cx="108375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398" name="Circle"/>
          <p:cNvSpPr/>
          <p:nvPr/>
        </p:nvSpPr>
        <p:spPr>
          <a:xfrm>
            <a:off x="12788317" y="5310293"/>
            <a:ext cx="1408854" cy="1408854"/>
          </a:xfrm>
          <a:prstGeom prst="ellipse">
            <a:avLst/>
          </a:pr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cxnSp>
        <p:nvCxnSpPr>
          <p:cNvPr id="399" name="Connection Line"/>
          <p:cNvCxnSpPr>
            <a:stCxn id="397" idx="0"/>
            <a:endCxn id="398" idx="0"/>
          </p:cNvCxnSpPr>
          <p:nvPr/>
        </p:nvCxnSpPr>
        <p:spPr>
          <a:xfrm flipH="1" flipV="1">
            <a:off x="13492745" y="6014719"/>
            <a:ext cx="1" cy="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</p:cxnSp>
      <p:pic>
        <p:nvPicPr>
          <p:cNvPr id="400" name="TP_tmp.emf" descr="TP_tmp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7740" y="4888088"/>
            <a:ext cx="659273" cy="7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754AAE-8FB4-4E5E-380A-AE6DE1E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moment matrix</a:t>
            </a:r>
            <a:endParaRPr lang="en-KR" dirty="0"/>
          </a:p>
        </p:txBody>
      </p:sp>
      <p:sp>
        <p:nvSpPr>
          <p:cNvPr id="402" name="The surface E(u,v) is locally approximated by a quadratic form.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surface E(u,v) is locally approximated by a quadratic form. </a:t>
            </a:r>
          </a:p>
        </p:txBody>
      </p:sp>
      <p:pic>
        <p:nvPicPr>
          <p:cNvPr id="40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477" y="5293964"/>
            <a:ext cx="4118188" cy="393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39" y="2456035"/>
            <a:ext cx="7906740" cy="83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Group" descr="Grou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791" y="3510981"/>
            <a:ext cx="8609292" cy="1388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21" y="5333571"/>
            <a:ext cx="2576126" cy="101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154" y="6337719"/>
            <a:ext cx="2964463" cy="1058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354" y="7317593"/>
            <a:ext cx="2558063" cy="991166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 rot="16200000">
            <a:off x="8877846" y="4034785"/>
            <a:ext cx="433494" cy="218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60"/>
                  <a:pt x="10800" y="357"/>
                </a:cubicBezTo>
                <a:lnTo>
                  <a:pt x="10800" y="10443"/>
                </a:lnTo>
                <a:cubicBezTo>
                  <a:pt x="10800" y="10640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60"/>
                  <a:pt x="10800" y="11157"/>
                </a:cubicBezTo>
                <a:lnTo>
                  <a:pt x="10800" y="21243"/>
                </a:lnTo>
                <a:cubicBezTo>
                  <a:pt x="10800" y="21440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pic>
        <p:nvPicPr>
          <p:cNvPr id="411" name="TP_tmp.emf" descr="TP_tmp.em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472" y="5380421"/>
            <a:ext cx="650242" cy="575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 advAuto="0"/>
      <p:bldP spid="406" grpId="0" animBg="1" advAuto="0"/>
      <p:bldP spid="410" grpId="0" animBg="1" advAuto="0"/>
      <p:bldP spid="411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Horizontal 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Horizontal 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6DEB8-0AD8-0342-8944-CA5A3EBA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77" y="1817276"/>
            <a:ext cx="8608908" cy="1388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97" y="4418802"/>
            <a:ext cx="2576126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345" y="5816366"/>
            <a:ext cx="2964463" cy="1058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740" y="7220703"/>
            <a:ext cx="2558063" cy="991166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Line"/>
          <p:cNvSpPr/>
          <p:nvPr/>
        </p:nvSpPr>
        <p:spPr>
          <a:xfrm rot="16200000">
            <a:off x="9806922" y="2458485"/>
            <a:ext cx="433494" cy="218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60"/>
                  <a:pt x="10800" y="357"/>
                </a:cubicBezTo>
                <a:lnTo>
                  <a:pt x="10800" y="10443"/>
                </a:lnTo>
                <a:cubicBezTo>
                  <a:pt x="10800" y="10640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60"/>
                  <a:pt x="10800" y="11157"/>
                </a:cubicBezTo>
                <a:lnTo>
                  <a:pt x="10800" y="21243"/>
                </a:lnTo>
                <a:cubicBezTo>
                  <a:pt x="10800" y="21440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pic>
        <p:nvPicPr>
          <p:cNvPr id="419" name="TP_tmp.emf" descr="TP_tmp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581" y="3984743"/>
            <a:ext cx="650241" cy="5757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"/>
          <p:cNvGrpSpPr/>
          <p:nvPr/>
        </p:nvGrpSpPr>
        <p:grpSpPr>
          <a:xfrm>
            <a:off x="6787144" y="4619743"/>
            <a:ext cx="3359574" cy="3142828"/>
            <a:chOff x="0" y="0"/>
            <a:chExt cx="3359573" cy="3142826"/>
          </a:xfrm>
        </p:grpSpPr>
        <p:grpSp>
          <p:nvGrpSpPr>
            <p:cNvPr id="422" name="Group"/>
            <p:cNvGrpSpPr/>
            <p:nvPr/>
          </p:nvGrpSpPr>
          <p:grpSpPr>
            <a:xfrm>
              <a:off x="0" y="0"/>
              <a:ext cx="3359574" cy="3142827"/>
              <a:chOff x="0" y="0"/>
              <a:chExt cx="3359573" cy="3142826"/>
            </a:xfrm>
          </p:grpSpPr>
          <p:sp>
            <p:nvSpPr>
              <p:cNvPr id="420" name="Rectangle"/>
              <p:cNvSpPr/>
              <p:nvPr/>
            </p:nvSpPr>
            <p:spPr>
              <a:xfrm>
                <a:off x="0" y="0"/>
                <a:ext cx="3359574" cy="3142827"/>
              </a:xfrm>
              <a:prstGeom prst="rect">
                <a:avLst/>
              </a:prstGeom>
              <a:solidFill>
                <a:srgbClr val="C0C0C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21" name="Line"/>
              <p:cNvSpPr/>
              <p:nvPr/>
            </p:nvSpPr>
            <p:spPr>
              <a:xfrm>
                <a:off x="650240" y="541866"/>
                <a:ext cx="2275841" cy="2059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</p:grpSp>
        <p:sp>
          <p:nvSpPr>
            <p:cNvPr id="423" name="Rectangle"/>
            <p:cNvSpPr/>
            <p:nvPr/>
          </p:nvSpPr>
          <p:spPr>
            <a:xfrm>
              <a:off x="1408853" y="201264"/>
              <a:ext cx="690881" cy="668303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pic>
        <p:nvPicPr>
          <p:cNvPr id="425" name="image.png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041" y="7963512"/>
            <a:ext cx="1517228" cy="59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.png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7597" y="4402997"/>
            <a:ext cx="4079806" cy="162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10298523" y="6028596"/>
            <a:ext cx="5199128" cy="3413762"/>
            <a:chOff x="-322327" y="0"/>
            <a:chExt cx="5199127" cy="3413761"/>
          </a:xfrm>
        </p:grpSpPr>
        <p:pic>
          <p:nvPicPr>
            <p:cNvPr id="427" name="C:\snavely\work\teaching\09Fa-CS6610\lectures\lec03\plots\xplot.png" descr="C:\snavely\work\teaching\09Fa-CS6610\lectures\lec03\plots\xplot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4876800" cy="3413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8" name="u"/>
            <p:cNvSpPr txBox="1"/>
            <p:nvPr/>
          </p:nvSpPr>
          <p:spPr>
            <a:xfrm>
              <a:off x="1210682" y="2364998"/>
              <a:ext cx="58521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u</a:t>
              </a:r>
            </a:p>
          </p:txBody>
        </p:sp>
        <p:sp>
          <p:nvSpPr>
            <p:cNvPr id="429" name="v"/>
            <p:cNvSpPr txBox="1"/>
            <p:nvPr/>
          </p:nvSpPr>
          <p:spPr>
            <a:xfrm>
              <a:off x="3885957" y="2087438"/>
              <a:ext cx="58521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v</a:t>
              </a:r>
            </a:p>
          </p:txBody>
        </p:sp>
        <p:sp>
          <p:nvSpPr>
            <p:cNvPr id="430" name="E(u,v)"/>
            <p:cNvSpPr txBox="1"/>
            <p:nvPr/>
          </p:nvSpPr>
          <p:spPr>
            <a:xfrm>
              <a:off x="-322327" y="274940"/>
              <a:ext cx="92333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E(u,v)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animBg="1" advAuto="0"/>
      <p:bldP spid="43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Vertical 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Vertical 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2832CD-C55F-A847-ACD8-EE994DAC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66" y="1802286"/>
            <a:ext cx="8608908" cy="1388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97" y="4403812"/>
            <a:ext cx="2576126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345" y="5801376"/>
            <a:ext cx="2964463" cy="1058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740" y="7205713"/>
            <a:ext cx="2558063" cy="991166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Line"/>
          <p:cNvSpPr/>
          <p:nvPr/>
        </p:nvSpPr>
        <p:spPr>
          <a:xfrm rot="16200000">
            <a:off x="9818211" y="2443495"/>
            <a:ext cx="433494" cy="218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60"/>
                  <a:pt x="10800" y="357"/>
                </a:cubicBezTo>
                <a:lnTo>
                  <a:pt x="10800" y="10443"/>
                </a:lnTo>
                <a:cubicBezTo>
                  <a:pt x="10800" y="10640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60"/>
                  <a:pt x="10800" y="11157"/>
                </a:cubicBezTo>
                <a:lnTo>
                  <a:pt x="10800" y="21243"/>
                </a:lnTo>
                <a:cubicBezTo>
                  <a:pt x="10800" y="21440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pic>
        <p:nvPicPr>
          <p:cNvPr id="439" name="TP_tmp.emf" descr="TP_tmp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869" y="3969753"/>
            <a:ext cx="650241" cy="5757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Group"/>
          <p:cNvGrpSpPr/>
          <p:nvPr/>
        </p:nvGrpSpPr>
        <p:grpSpPr>
          <a:xfrm>
            <a:off x="6798433" y="4604753"/>
            <a:ext cx="3359574" cy="3142828"/>
            <a:chOff x="0" y="0"/>
            <a:chExt cx="3359573" cy="3142826"/>
          </a:xfrm>
        </p:grpSpPr>
        <p:grpSp>
          <p:nvGrpSpPr>
            <p:cNvPr id="442" name="Group"/>
            <p:cNvGrpSpPr/>
            <p:nvPr/>
          </p:nvGrpSpPr>
          <p:grpSpPr>
            <a:xfrm>
              <a:off x="0" y="0"/>
              <a:ext cx="3359574" cy="3142827"/>
              <a:chOff x="0" y="0"/>
              <a:chExt cx="3359573" cy="3142826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3359574" cy="3142827"/>
              </a:xfrm>
              <a:prstGeom prst="rect">
                <a:avLst/>
              </a:prstGeom>
              <a:solidFill>
                <a:srgbClr val="C0C0C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441" name="Line"/>
              <p:cNvSpPr/>
              <p:nvPr/>
            </p:nvSpPr>
            <p:spPr>
              <a:xfrm>
                <a:off x="650240" y="541866"/>
                <a:ext cx="2275841" cy="2059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</p:grpSp>
        <p:sp>
          <p:nvSpPr>
            <p:cNvPr id="443" name="Rectangle"/>
            <p:cNvSpPr/>
            <p:nvPr/>
          </p:nvSpPr>
          <p:spPr>
            <a:xfrm>
              <a:off x="293361" y="1315962"/>
              <a:ext cx="690881" cy="668303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pic>
        <p:nvPicPr>
          <p:cNvPr id="445" name="image.png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145" y="7921429"/>
            <a:ext cx="1584961" cy="616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.png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9225" y="4279634"/>
            <a:ext cx="4165601" cy="17023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1" name="Group"/>
          <p:cNvGrpSpPr/>
          <p:nvPr/>
        </p:nvGrpSpPr>
        <p:grpSpPr>
          <a:xfrm>
            <a:off x="10267559" y="6013606"/>
            <a:ext cx="5230093" cy="3413762"/>
            <a:chOff x="-353292" y="0"/>
            <a:chExt cx="5230092" cy="3413761"/>
          </a:xfrm>
        </p:grpSpPr>
        <p:pic>
          <p:nvPicPr>
            <p:cNvPr id="447" name="C:\snavely\work\teaching\09Fa-CS6610\lectures\lec03\plots\yplot.png" descr="C:\snavely\work\teaching\09Fa-CS6610\lectures\lec03\plots\yplot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4876800" cy="3413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8" name="u"/>
            <p:cNvSpPr txBox="1"/>
            <p:nvPr/>
          </p:nvSpPr>
          <p:spPr>
            <a:xfrm>
              <a:off x="1210682" y="2364998"/>
              <a:ext cx="58521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u</a:t>
              </a:r>
            </a:p>
          </p:txBody>
        </p:sp>
        <p:sp>
          <p:nvSpPr>
            <p:cNvPr id="449" name="v"/>
            <p:cNvSpPr txBox="1"/>
            <p:nvPr/>
          </p:nvSpPr>
          <p:spPr>
            <a:xfrm>
              <a:off x="3885957" y="2087438"/>
              <a:ext cx="58521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v</a:t>
              </a:r>
            </a:p>
          </p:txBody>
        </p:sp>
        <p:sp>
          <p:nvSpPr>
            <p:cNvPr id="450" name="E(u,v)"/>
            <p:cNvSpPr txBox="1"/>
            <p:nvPr/>
          </p:nvSpPr>
          <p:spPr>
            <a:xfrm>
              <a:off x="-353292" y="105753"/>
              <a:ext cx="92333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E(u,v)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 advAuto="0"/>
      <p:bldP spid="45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eneral 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case</a:t>
            </a:r>
          </a:p>
        </p:txBody>
      </p:sp>
      <p:sp>
        <p:nvSpPr>
          <p:cNvPr id="453" name="We can visualize H as an ellipse with axis lengths determined by the eigenvalues of H and orientation determined by the eigenvectors of H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can visualize H as an ellipse with axis lengths determined by the eigenvalues of H and orientation determined by the eigenvectors of H</a:t>
            </a:r>
          </a:p>
        </p:txBody>
      </p:sp>
      <p:sp>
        <p:nvSpPr>
          <p:cNvPr id="455" name="direction of the slowest change"/>
          <p:cNvSpPr txBox="1"/>
          <p:nvPr/>
        </p:nvSpPr>
        <p:spPr>
          <a:xfrm>
            <a:off x="12463198" y="5325114"/>
            <a:ext cx="227584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direction of the slowest change</a:t>
            </a:r>
          </a:p>
        </p:txBody>
      </p:sp>
      <p:sp>
        <p:nvSpPr>
          <p:cNvPr id="456" name="direction of the fastest change"/>
          <p:cNvSpPr txBox="1"/>
          <p:nvPr/>
        </p:nvSpPr>
        <p:spPr>
          <a:xfrm>
            <a:off x="7911517" y="4388877"/>
            <a:ext cx="2384214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direction of the fastest change</a:t>
            </a:r>
          </a:p>
        </p:txBody>
      </p:sp>
      <p:sp>
        <p:nvSpPr>
          <p:cNvPr id="457" name="Oval"/>
          <p:cNvSpPr/>
          <p:nvPr/>
        </p:nvSpPr>
        <p:spPr>
          <a:xfrm rot="20493120">
            <a:off x="6931643" y="6147929"/>
            <a:ext cx="5527041" cy="2747716"/>
          </a:xfrm>
          <a:prstGeom prst="ellipse">
            <a:avLst/>
          </a:prstGeom>
          <a:solidFill>
            <a:srgbClr val="7CF6D3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58" name="Line"/>
          <p:cNvSpPr/>
          <p:nvPr/>
        </p:nvSpPr>
        <p:spPr>
          <a:xfrm flipV="1">
            <a:off x="7112242" y="6646619"/>
            <a:ext cx="5231316" cy="1757111"/>
          </a:xfrm>
          <a:prstGeom prst="line">
            <a:avLst/>
          </a:prstGeom>
          <a:ln w="25400">
            <a:solidFill>
              <a:srgbClr val="FF3300"/>
            </a:solidFill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459" name="Line"/>
          <p:cNvSpPr/>
          <p:nvPr/>
        </p:nvSpPr>
        <p:spPr>
          <a:xfrm flipH="1" flipV="1">
            <a:off x="9276057" y="6193160"/>
            <a:ext cx="905944" cy="2632418"/>
          </a:xfrm>
          <a:prstGeom prst="line">
            <a:avLst/>
          </a:prstGeom>
          <a:ln w="25400">
            <a:solidFill>
              <a:srgbClr val="3333CC"/>
            </a:solidFill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460" name="Line"/>
          <p:cNvSpPr/>
          <p:nvPr/>
        </p:nvSpPr>
        <p:spPr>
          <a:xfrm rot="15103514">
            <a:off x="10956132" y="6115192"/>
            <a:ext cx="261903" cy="247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806"/>
                  <a:pt x="10800" y="1800"/>
                </a:cubicBezTo>
                <a:lnTo>
                  <a:pt x="10800" y="8798"/>
                </a:lnTo>
                <a:cubicBezTo>
                  <a:pt x="10800" y="9792"/>
                  <a:pt x="5965" y="10598"/>
                  <a:pt x="0" y="10598"/>
                </a:cubicBezTo>
                <a:lnTo>
                  <a:pt x="0" y="10598"/>
                </a:lnTo>
                <a:cubicBezTo>
                  <a:pt x="5965" y="10598"/>
                  <a:pt x="10800" y="11404"/>
                  <a:pt x="10800" y="12398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FF33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61" name="Line"/>
          <p:cNvSpPr/>
          <p:nvPr/>
        </p:nvSpPr>
        <p:spPr>
          <a:xfrm rot="20421326">
            <a:off x="9094593" y="6357903"/>
            <a:ext cx="316090" cy="1158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806"/>
                  <a:pt x="10800" y="1800"/>
                </a:cubicBezTo>
                <a:lnTo>
                  <a:pt x="10800" y="8798"/>
                </a:lnTo>
                <a:cubicBezTo>
                  <a:pt x="10800" y="9792"/>
                  <a:pt x="5965" y="10598"/>
                  <a:pt x="0" y="10598"/>
                </a:cubicBezTo>
                <a:lnTo>
                  <a:pt x="0" y="10598"/>
                </a:lnTo>
                <a:cubicBezTo>
                  <a:pt x="5965" y="10598"/>
                  <a:pt x="10800" y="11404"/>
                  <a:pt x="10800" y="12398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3333C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(λmax)-1/2"/>
              <p:cNvSpPr txBox="1"/>
              <p:nvPr/>
            </p:nvSpPr>
            <p:spPr>
              <a:xfrm>
                <a:off x="7112242" y="6883052"/>
                <a:ext cx="2492588" cy="6376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2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62" name="(λmax)-1/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242" y="6883052"/>
                <a:ext cx="2492588" cy="637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(λmin)-1/2"/>
              <p:cNvSpPr txBox="1"/>
              <p:nvPr/>
            </p:nvSpPr>
            <p:spPr>
              <a:xfrm>
                <a:off x="10021377" y="7311445"/>
                <a:ext cx="2492587" cy="6376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2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63" name="(λmin)-1/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377" y="7311445"/>
                <a:ext cx="2492587" cy="637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4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22" y="5847644"/>
            <a:ext cx="3826935" cy="131177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Ellipse equation:"/>
          <p:cNvSpPr txBox="1"/>
          <p:nvPr/>
        </p:nvSpPr>
        <p:spPr>
          <a:xfrm>
            <a:off x="2630947" y="5048812"/>
            <a:ext cx="3589124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Ellipse equation:</a:t>
            </a:r>
          </a:p>
        </p:txBody>
      </p:sp>
      <p:sp>
        <p:nvSpPr>
          <p:cNvPr id="466" name="λmax, λmin : eigenvalues of H"/>
          <p:cNvSpPr txBox="1"/>
          <p:nvPr/>
        </p:nvSpPr>
        <p:spPr>
          <a:xfrm>
            <a:off x="6029292" y="3728012"/>
            <a:ext cx="6437660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λmax, λmin : eigenvalues of 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y extract features?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08" name="Motivation: panorama stitching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Calibri"/>
            </a:lvl1pPr>
            <a:lvl2pPr marL="647700" indent="-266700">
              <a:buFont typeface="Calibri"/>
              <a:defRPr sz="2800"/>
            </a:lvl2pPr>
          </a:lstStyle>
          <a:p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10" name="image1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46" y="5061091"/>
            <a:ext cx="5229014" cy="3784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2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13" y="5061091"/>
            <a:ext cx="5229014" cy="3784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4FEDE-4050-0313-30C5-8E915B9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Quick eigenvalue/eigenvector review</a:t>
            </a:r>
            <a:endParaRPr lang="en-KR" dirty="0"/>
          </a:p>
        </p:txBody>
      </p:sp>
      <p:sp>
        <p:nvSpPr>
          <p:cNvPr id="468" name="The eigenvectors of a matrix A are the vectors x that satisfy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eigenvectors of a matrix A are the vectors x that satisfy:</a:t>
            </a:r>
          </a:p>
          <a:p>
            <a:endParaRPr lang="en-US" dirty="0"/>
          </a:p>
          <a:p>
            <a:r>
              <a:rPr lang="en-US" dirty="0"/>
              <a:t>The scalar </a:t>
            </a:r>
            <a:r>
              <a:rPr lang="el-GR" dirty="0"/>
              <a:t>λ </a:t>
            </a:r>
            <a:r>
              <a:rPr lang="en-US" dirty="0"/>
              <a:t>is the eigenvalue corresponding to x</a:t>
            </a:r>
          </a:p>
          <a:p>
            <a:pPr lvl="1"/>
            <a:r>
              <a:rPr lang="en-US" dirty="0"/>
              <a:t>The eigenvalues are found by solving: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our case, A = H is a 2x2 matrix, so we have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solution:</a:t>
            </a:r>
          </a:p>
          <a:p>
            <a:pPr lvl="1"/>
            <a:endParaRPr lang="en-US" dirty="0"/>
          </a:p>
          <a:p>
            <a:r>
              <a:rPr lang="en-US" dirty="0"/>
              <a:t>Once you know </a:t>
            </a:r>
            <a:r>
              <a:rPr lang="el-GR" dirty="0"/>
              <a:t>λ, </a:t>
            </a:r>
            <a:r>
              <a:rPr lang="en-US" dirty="0"/>
              <a:t>you find x by solving</a:t>
            </a:r>
          </a:p>
        </p:txBody>
      </p:sp>
      <p:pic>
        <p:nvPicPr>
          <p:cNvPr id="470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43" y="2348089"/>
            <a:ext cx="2492587" cy="510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TP_tmp.emf" descr="TP_tmp.e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38" y="3836452"/>
            <a:ext cx="3483752" cy="546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TP_tmp.emf" descr="TP_tmp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402" y="4656796"/>
            <a:ext cx="5717180" cy="1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TP_tmp.emf" descr="TP_tmp.e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07" y="6667499"/>
            <a:ext cx="8216055" cy="97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TP_tmp.emf" descr="TP_tmp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129" y="7954747"/>
            <a:ext cx="5217726" cy="939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EA60D-C432-C4DA-B37B-94B62241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 the math</a:t>
            </a:r>
            <a:endParaRPr lang="en-KR" dirty="0"/>
          </a:p>
        </p:txBody>
      </p:sp>
      <p:sp>
        <p:nvSpPr>
          <p:cNvPr id="476" name="Eigenvalues and eigenvectors of H…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Eigenvalues and eigenvectors of H</a:t>
            </a:r>
          </a:p>
          <a:p>
            <a:pPr lvl="1"/>
            <a:r>
              <a:rPr lang="en-US" dirty="0"/>
              <a:t>Define shifts with the smallest and largest change (E value)</a:t>
            </a:r>
          </a:p>
          <a:p>
            <a:pPr lvl="1"/>
            <a:r>
              <a:rPr lang="en-US" dirty="0"/>
              <a:t>x+ = direction of largest increase in E. </a:t>
            </a:r>
          </a:p>
          <a:p>
            <a:pPr lvl="1"/>
            <a:r>
              <a:rPr lang="el-GR" dirty="0"/>
              <a:t>λ+ = </a:t>
            </a:r>
            <a:r>
              <a:rPr lang="en-US" dirty="0"/>
              <a:t>amount of increase in direction x+</a:t>
            </a:r>
          </a:p>
          <a:p>
            <a:pPr lvl="1"/>
            <a:r>
              <a:rPr lang="en-US" dirty="0"/>
              <a:t>x- = direction of smallest increase in E. </a:t>
            </a:r>
          </a:p>
          <a:p>
            <a:pPr lvl="1"/>
            <a:r>
              <a:rPr lang="el-GR" dirty="0"/>
              <a:t>λ- = </a:t>
            </a:r>
            <a:r>
              <a:rPr lang="en-US" dirty="0"/>
              <a:t>amount of increase in direction x-</a:t>
            </a:r>
          </a:p>
        </p:txBody>
      </p:sp>
      <p:sp>
        <p:nvSpPr>
          <p:cNvPr id="478" name="Line"/>
          <p:cNvSpPr/>
          <p:nvPr/>
        </p:nvSpPr>
        <p:spPr>
          <a:xfrm>
            <a:off x="6520727" y="4035248"/>
            <a:ext cx="2275841" cy="2059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479" name="Rectangle"/>
          <p:cNvSpPr/>
          <p:nvPr/>
        </p:nvSpPr>
        <p:spPr>
          <a:xfrm>
            <a:off x="6132389" y="5062537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480" name="Line"/>
          <p:cNvSpPr/>
          <p:nvPr/>
        </p:nvSpPr>
        <p:spPr>
          <a:xfrm flipH="1" flipV="1">
            <a:off x="6502665" y="4687745"/>
            <a:ext cx="2259" cy="740552"/>
          </a:xfrm>
          <a:prstGeom prst="line">
            <a:avLst/>
          </a:prstGeom>
          <a:ln w="762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481" name="Line"/>
          <p:cNvSpPr/>
          <p:nvPr/>
        </p:nvSpPr>
        <p:spPr>
          <a:xfrm flipH="1" flipV="1">
            <a:off x="5762113" y="5389915"/>
            <a:ext cx="760872" cy="38383"/>
          </a:xfrm>
          <a:prstGeom prst="line">
            <a:avLst/>
          </a:prstGeom>
          <a:ln w="762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pic>
        <p:nvPicPr>
          <p:cNvPr id="482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31" y="2013937"/>
            <a:ext cx="9250117" cy="14540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rot="16200000">
            <a:off x="9591305" y="2004906"/>
            <a:ext cx="650241" cy="314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67"/>
                  <a:pt x="10800" y="372"/>
                </a:cubicBezTo>
                <a:lnTo>
                  <a:pt x="10800" y="10428"/>
                </a:lnTo>
                <a:cubicBezTo>
                  <a:pt x="10800" y="10633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67"/>
                  <a:pt x="10800" y="11172"/>
                </a:cubicBezTo>
                <a:lnTo>
                  <a:pt x="10800" y="21228"/>
                </a:lnTo>
                <a:cubicBezTo>
                  <a:pt x="10800" y="21433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485" name="TP_tmp.emf" descr="TP_tmp.e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118" y="4009813"/>
            <a:ext cx="650241" cy="57573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Circle"/>
          <p:cNvSpPr/>
          <p:nvPr/>
        </p:nvSpPr>
        <p:spPr>
          <a:xfrm>
            <a:off x="6412353" y="5335728"/>
            <a:ext cx="108374" cy="10837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487" name="Circle"/>
          <p:cNvSpPr/>
          <p:nvPr/>
        </p:nvSpPr>
        <p:spPr>
          <a:xfrm>
            <a:off x="5762113" y="4685487"/>
            <a:ext cx="1408854" cy="1408854"/>
          </a:xfrm>
          <a:prstGeom prst="ellipse">
            <a:avLst/>
          </a:pr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488" name="x-"/>
          <p:cNvSpPr txBox="1"/>
          <p:nvPr/>
        </p:nvSpPr>
        <p:spPr>
          <a:xfrm>
            <a:off x="5842729" y="4264847"/>
            <a:ext cx="452885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x-</a:t>
            </a:r>
          </a:p>
        </p:txBody>
      </p:sp>
      <p:sp>
        <p:nvSpPr>
          <p:cNvPr id="489" name="x+"/>
          <p:cNvSpPr txBox="1"/>
          <p:nvPr/>
        </p:nvSpPr>
        <p:spPr>
          <a:xfrm>
            <a:off x="5154240" y="5348582"/>
            <a:ext cx="529382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x+</a:t>
            </a:r>
          </a:p>
        </p:txBody>
      </p:sp>
      <p:pic>
        <p:nvPicPr>
          <p:cNvPr id="490" name="TP_tmp.emf" descr="TP_tmp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936" y="8015112"/>
            <a:ext cx="3154117" cy="979877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Rectangle"/>
          <p:cNvSpPr/>
          <p:nvPr/>
        </p:nvSpPr>
        <p:spPr>
          <a:xfrm>
            <a:off x="13158594" y="5687343"/>
            <a:ext cx="690881" cy="668303"/>
          </a:xfrm>
          <a:prstGeom prst="rect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492" name="Circle"/>
          <p:cNvSpPr/>
          <p:nvPr/>
        </p:nvSpPr>
        <p:spPr>
          <a:xfrm>
            <a:off x="13438558" y="5960533"/>
            <a:ext cx="108375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493" name="Circle"/>
          <p:cNvSpPr/>
          <p:nvPr/>
        </p:nvSpPr>
        <p:spPr>
          <a:xfrm>
            <a:off x="12788317" y="5310293"/>
            <a:ext cx="1408854" cy="1408854"/>
          </a:xfrm>
          <a:prstGeom prst="ellipse">
            <a:avLst/>
          </a:prstGeom>
          <a:ln w="38100">
            <a:solidFill>
              <a:srgbClr val="0066FF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cxnSp>
        <p:nvCxnSpPr>
          <p:cNvPr id="494" name="Connection Line"/>
          <p:cNvCxnSpPr>
            <a:stCxn id="492" idx="0"/>
            <a:endCxn id="493" idx="0"/>
          </p:cNvCxnSpPr>
          <p:nvPr/>
        </p:nvCxnSpPr>
        <p:spPr>
          <a:xfrm flipH="1" flipV="1">
            <a:off x="13492745" y="6014719"/>
            <a:ext cx="1" cy="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</p:cxnSp>
      <p:pic>
        <p:nvPicPr>
          <p:cNvPr id="495" name="TP_tmp.emf" descr="TP_tmp.e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7740" y="4888088"/>
            <a:ext cx="659273" cy="7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85477-1CA0-64CF-5DA2-9279030E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 the math</a:t>
            </a:r>
            <a:endParaRPr lang="en-KR" dirty="0"/>
          </a:p>
        </p:txBody>
      </p:sp>
      <p:sp>
        <p:nvSpPr>
          <p:cNvPr id="497" name="How are λ+, x+, λ-, and x- relevant for feature detection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are </a:t>
            </a:r>
            <a:r>
              <a:rPr lang="el-GR"/>
              <a:t>λ+, </a:t>
            </a:r>
            <a:r>
              <a:rPr lang="en-US"/>
              <a:t>x+, </a:t>
            </a:r>
            <a:r>
              <a:rPr lang="el-GR"/>
              <a:t>λ-, </a:t>
            </a:r>
            <a:r>
              <a:rPr lang="en-US"/>
              <a:t>and x- relevant for feature detection?</a:t>
            </a:r>
          </a:p>
          <a:p>
            <a:pPr lvl="1"/>
            <a:r>
              <a:rPr lang="en-US"/>
              <a:t>What’s our feature scoring function?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D677B-8F00-4D1C-19AA-1D56FF09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 the math</a:t>
            </a:r>
            <a:endParaRPr lang="en-KR" dirty="0"/>
          </a:p>
        </p:txBody>
      </p:sp>
      <p:sp>
        <p:nvSpPr>
          <p:cNvPr id="500" name="How are λ+, x+, λ-, and x+ relevant for feature detection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are </a:t>
            </a:r>
            <a:r>
              <a:rPr lang="el-GR"/>
              <a:t>λ+, </a:t>
            </a:r>
            <a:r>
              <a:rPr lang="en-US"/>
              <a:t>x+, </a:t>
            </a:r>
            <a:r>
              <a:rPr lang="el-GR"/>
              <a:t>λ-, </a:t>
            </a:r>
            <a:r>
              <a:rPr lang="en-US"/>
              <a:t>and x+ relevant for feature detection?</a:t>
            </a:r>
          </a:p>
          <a:p>
            <a:pPr lvl="1"/>
            <a:r>
              <a:rPr lang="en-US"/>
              <a:t>What’s our feature scoring function?</a:t>
            </a:r>
          </a:p>
          <a:p>
            <a:pPr lvl="1"/>
            <a:r>
              <a:rPr lang="en-US"/>
              <a:t>Want E(u,v) to be large for small shifts in all directions</a:t>
            </a:r>
          </a:p>
          <a:p>
            <a:pPr lvl="1"/>
            <a:r>
              <a:rPr lang="en-US"/>
              <a:t>the minimum of E(u,v) should be large, over all unit vectors [u v]</a:t>
            </a:r>
          </a:p>
          <a:p>
            <a:pPr lvl="1"/>
            <a:r>
              <a:rPr lang="en-US"/>
              <a:t>this minimum is given by the smaller eigenvalue (</a:t>
            </a:r>
            <a:r>
              <a:rPr lang="el-GR"/>
              <a:t>λ-) </a:t>
            </a:r>
            <a:r>
              <a:rPr lang="en-US"/>
              <a:t>of H</a:t>
            </a:r>
          </a:p>
        </p:txBody>
      </p:sp>
      <p:pic>
        <p:nvPicPr>
          <p:cNvPr id="50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50" y="5544337"/>
            <a:ext cx="2738791" cy="273879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0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31" y="5537987"/>
            <a:ext cx="2751491" cy="2751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262" y="5544337"/>
            <a:ext cx="2738791" cy="2738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TP_tmp.emf" descr="TP_tmp.e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354" y="8531482"/>
            <a:ext cx="767645" cy="702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TP_tmp.emf" descr="TP_tmp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9945" y="8556318"/>
            <a:ext cx="767645" cy="510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TP_tmp.emf" descr="TP_tmp.em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825" y="8556318"/>
            <a:ext cx="383823" cy="510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62B74-4E78-EBCC-139A-777D4A1E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en-KR" dirty="0"/>
          </a:p>
        </p:txBody>
      </p:sp>
      <p:sp>
        <p:nvSpPr>
          <p:cNvPr id="509" name="Classification of image points using eigenvalues of M: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Classification of image points using eigenvalues of M:</a:t>
            </a:r>
          </a:p>
        </p:txBody>
      </p:sp>
      <p:sp>
        <p:nvSpPr>
          <p:cNvPr id="511" name="Shape"/>
          <p:cNvSpPr/>
          <p:nvPr/>
        </p:nvSpPr>
        <p:spPr>
          <a:xfrm>
            <a:off x="3359837" y="6827520"/>
            <a:ext cx="4443308" cy="173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343" y="21600"/>
                </a:lnTo>
                <a:lnTo>
                  <a:pt x="16343" y="13500"/>
                </a:lnTo>
                <a:lnTo>
                  <a:pt x="18095" y="13500"/>
                </a:lnTo>
                <a:lnTo>
                  <a:pt x="18095" y="16004"/>
                </a:lnTo>
                <a:lnTo>
                  <a:pt x="21600" y="10800"/>
                </a:lnTo>
                <a:lnTo>
                  <a:pt x="18095" y="5596"/>
                </a:lnTo>
                <a:lnTo>
                  <a:pt x="18095" y="8100"/>
                </a:lnTo>
                <a:lnTo>
                  <a:pt x="16343" y="8100"/>
                </a:lnTo>
                <a:lnTo>
                  <a:pt x="16343" y="0"/>
                </a:lnTo>
                <a:close/>
              </a:path>
            </a:pathLst>
          </a:custGeom>
          <a:solidFill>
            <a:srgbClr val="C0C0C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12" name="Square"/>
          <p:cNvSpPr/>
          <p:nvPr/>
        </p:nvSpPr>
        <p:spPr>
          <a:xfrm>
            <a:off x="7911518" y="2492587"/>
            <a:ext cx="6177281" cy="6177281"/>
          </a:xfrm>
          <a:prstGeom prst="rect">
            <a:avLst/>
          </a:prstGeom>
          <a:solidFill>
            <a:srgbClr val="F38F67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13" name="λ1"/>
          <p:cNvSpPr txBox="1"/>
          <p:nvPr/>
        </p:nvSpPr>
        <p:spPr>
          <a:xfrm>
            <a:off x="13456620" y="8704838"/>
            <a:ext cx="10837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λ1</a:t>
            </a:r>
          </a:p>
        </p:txBody>
      </p:sp>
      <p:sp>
        <p:nvSpPr>
          <p:cNvPr id="514" name="λ2"/>
          <p:cNvSpPr txBox="1"/>
          <p:nvPr/>
        </p:nvSpPr>
        <p:spPr>
          <a:xfrm>
            <a:off x="6942507" y="2454180"/>
            <a:ext cx="15172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λ2</a:t>
            </a:r>
          </a:p>
        </p:txBody>
      </p:sp>
      <p:sp>
        <p:nvSpPr>
          <p:cNvPr id="515" name="Shape"/>
          <p:cNvSpPr/>
          <p:nvPr/>
        </p:nvSpPr>
        <p:spPr>
          <a:xfrm>
            <a:off x="8561758" y="2492586"/>
            <a:ext cx="5527041" cy="559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23"/>
                </a:moveTo>
                <a:lnTo>
                  <a:pt x="5929" y="0"/>
                </a:lnTo>
                <a:lnTo>
                  <a:pt x="21600" y="0"/>
                </a:lnTo>
                <a:lnTo>
                  <a:pt x="21600" y="16305"/>
                </a:lnTo>
                <a:lnTo>
                  <a:pt x="4897" y="21600"/>
                </a:lnTo>
                <a:lnTo>
                  <a:pt x="0" y="16723"/>
                </a:lnTo>
                <a:close/>
              </a:path>
            </a:pathLst>
          </a:custGeom>
          <a:solidFill>
            <a:srgbClr val="85FFE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516" name="Triangle"/>
          <p:cNvSpPr/>
          <p:nvPr/>
        </p:nvSpPr>
        <p:spPr>
          <a:xfrm>
            <a:off x="7911517" y="6177279"/>
            <a:ext cx="2488072" cy="249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17" name="“Corner” λ1 and λ2 are large,  λ1 ~ λ2; E increases in all directions"/>
          <p:cNvSpPr txBox="1"/>
          <p:nvPr/>
        </p:nvSpPr>
        <p:spPr>
          <a:xfrm>
            <a:off x="9713133" y="3919078"/>
            <a:ext cx="379306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“Corner”</a:t>
            </a:r>
            <a:br>
              <a:rPr sz="2400"/>
            </a:br>
            <a:r>
              <a:rPr sz="2400"/>
              <a:t>λ1 and λ2 are large,</a:t>
            </a:r>
            <a:br>
              <a:rPr sz="2400"/>
            </a:br>
            <a:r>
              <a:rPr sz="2400"/>
              <a:t> λ1 ~ λ2;</a:t>
            </a:r>
            <a:br>
              <a:rPr sz="2400"/>
            </a:br>
            <a:r>
              <a:rPr sz="2400"/>
              <a:t>E increases in all directions</a:t>
            </a:r>
          </a:p>
        </p:txBody>
      </p:sp>
      <p:sp>
        <p:nvSpPr>
          <p:cNvPr id="518" name="λ1 and λ2 are small; E is almost constant in all directions"/>
          <p:cNvSpPr txBox="1"/>
          <p:nvPr/>
        </p:nvSpPr>
        <p:spPr>
          <a:xfrm>
            <a:off x="3468211" y="7089213"/>
            <a:ext cx="335957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λ1 and λ2 are small;</a:t>
            </a:r>
            <a:br>
              <a:rPr sz="2400"/>
            </a:br>
            <a:r>
              <a:rPr sz="2400"/>
              <a:t>E is almost constant in all directions</a:t>
            </a:r>
          </a:p>
        </p:txBody>
      </p:sp>
      <p:sp>
        <p:nvSpPr>
          <p:cNvPr id="519" name="“Edge”  λ1 &gt;&gt; λ2"/>
          <p:cNvSpPr txBox="1"/>
          <p:nvPr/>
        </p:nvSpPr>
        <p:spPr>
          <a:xfrm>
            <a:off x="12354824" y="6840386"/>
            <a:ext cx="184234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“Edge” </a:t>
            </a:r>
            <a:br>
              <a:rPr sz="2400"/>
            </a:br>
            <a:r>
              <a:rPr sz="2400"/>
              <a:t>λ1 &gt;&gt; λ2</a:t>
            </a:r>
          </a:p>
        </p:txBody>
      </p:sp>
      <p:sp>
        <p:nvSpPr>
          <p:cNvPr id="520" name="“Edge”  λ2 &gt;&gt; λ1"/>
          <p:cNvSpPr txBox="1"/>
          <p:nvPr/>
        </p:nvSpPr>
        <p:spPr>
          <a:xfrm>
            <a:off x="8028357" y="2794448"/>
            <a:ext cx="184234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“Edge” </a:t>
            </a:r>
            <a:br>
              <a:rPr sz="2400"/>
            </a:br>
            <a:r>
              <a:rPr sz="2400"/>
              <a:t>λ2 &gt;&gt; λ1</a:t>
            </a:r>
          </a:p>
        </p:txBody>
      </p:sp>
      <p:sp>
        <p:nvSpPr>
          <p:cNvPr id="521" name="“Flat” region"/>
          <p:cNvSpPr txBox="1"/>
          <p:nvPr/>
        </p:nvSpPr>
        <p:spPr>
          <a:xfrm>
            <a:off x="7803144" y="7571905"/>
            <a:ext cx="173397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“Flat” region</a:t>
            </a:r>
          </a:p>
        </p:txBody>
      </p:sp>
      <p:sp>
        <p:nvSpPr>
          <p:cNvPr id="522" name="Oval"/>
          <p:cNvSpPr/>
          <p:nvPr/>
        </p:nvSpPr>
        <p:spPr>
          <a:xfrm>
            <a:off x="12029705" y="3034453"/>
            <a:ext cx="866987" cy="907628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23" name="Oval"/>
          <p:cNvSpPr/>
          <p:nvPr/>
        </p:nvSpPr>
        <p:spPr>
          <a:xfrm>
            <a:off x="8119234" y="2600961"/>
            <a:ext cx="1318543" cy="178365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24" name="Circle"/>
          <p:cNvSpPr/>
          <p:nvPr/>
        </p:nvSpPr>
        <p:spPr>
          <a:xfrm>
            <a:off x="8236637" y="7044266"/>
            <a:ext cx="216748" cy="216748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525" name="Oval"/>
          <p:cNvSpPr/>
          <p:nvPr/>
        </p:nvSpPr>
        <p:spPr>
          <a:xfrm rot="5542000">
            <a:off x="11626690" y="7903350"/>
            <a:ext cx="1318544" cy="178366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BD2EA-506E-9F55-FE30-72DA0BCE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summary</a:t>
            </a:r>
            <a:endParaRPr lang="en-KR" dirty="0"/>
          </a:p>
        </p:txBody>
      </p:sp>
      <p:sp>
        <p:nvSpPr>
          <p:cNvPr id="527" name="Compute the gradient at each point in the imag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Compute the gradient at each point in the image</a:t>
            </a:r>
          </a:p>
          <a:p>
            <a:pPr lvl="1"/>
            <a:r>
              <a:rPr lang="en-US"/>
              <a:t>Create the H matrix from the entries in the gradient</a:t>
            </a:r>
          </a:p>
          <a:p>
            <a:pPr lvl="1"/>
            <a:r>
              <a:rPr lang="en-US"/>
              <a:t>Compute the eigenvalues. </a:t>
            </a:r>
          </a:p>
          <a:p>
            <a:pPr lvl="1"/>
            <a:r>
              <a:rPr lang="en-US"/>
              <a:t>Find points with large response (</a:t>
            </a:r>
            <a:r>
              <a:rPr lang="el-GR"/>
              <a:t>λ- &gt; </a:t>
            </a:r>
            <a:r>
              <a:rPr lang="en-US"/>
              <a:t>threshold)</a:t>
            </a:r>
          </a:p>
          <a:p>
            <a:pPr lvl="1"/>
            <a:r>
              <a:rPr lang="en-US"/>
              <a:t>Choose those points where </a:t>
            </a:r>
            <a:r>
              <a:rPr lang="el-GR"/>
              <a:t>λ- </a:t>
            </a:r>
            <a:r>
              <a:rPr lang="en-US"/>
              <a:t>is a local maximum as features</a:t>
            </a:r>
          </a:p>
        </p:txBody>
      </p:sp>
      <p:pic>
        <p:nvPicPr>
          <p:cNvPr id="52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50" y="6064286"/>
            <a:ext cx="2738791" cy="273879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3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31" y="6057936"/>
            <a:ext cx="2751491" cy="2751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262" y="6064286"/>
            <a:ext cx="2738791" cy="2738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TP_tmp.emf" descr="TP_tmp.e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354" y="9051431"/>
            <a:ext cx="767645" cy="702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TP_tmp.emf" descr="TP_tmp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9945" y="9076267"/>
            <a:ext cx="767645" cy="510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TP_tmp.emf" descr="TP_tmp.em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825" y="9076267"/>
            <a:ext cx="383823" cy="510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931D6-BCE3-3431-7CB3-5AEAC6A5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summary</a:t>
            </a:r>
            <a:endParaRPr lang="en-KR" dirty="0"/>
          </a:p>
        </p:txBody>
      </p:sp>
      <p:sp>
        <p:nvSpPr>
          <p:cNvPr id="536" name="Here’s what you do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what you do</a:t>
            </a:r>
          </a:p>
          <a:p>
            <a:pPr lvl="1"/>
            <a:r>
              <a:rPr lang="en-US" dirty="0"/>
              <a:t>Compute the gradient at each point in the image</a:t>
            </a:r>
          </a:p>
          <a:p>
            <a:pPr lvl="1"/>
            <a:r>
              <a:rPr lang="en-US" dirty="0"/>
              <a:t>Create the H matrix from the entries in the gradient</a:t>
            </a:r>
          </a:p>
          <a:p>
            <a:pPr lvl="1"/>
            <a:r>
              <a:rPr lang="en-US" dirty="0"/>
              <a:t>Compute the eigenvalues. </a:t>
            </a:r>
          </a:p>
          <a:p>
            <a:pPr lvl="1"/>
            <a:r>
              <a:rPr lang="en-US" dirty="0"/>
              <a:t>Find points with large response (</a:t>
            </a:r>
            <a:r>
              <a:rPr lang="el-GR" dirty="0" err="1"/>
              <a:t>λ</a:t>
            </a:r>
            <a:r>
              <a:rPr lang="el-GR" dirty="0"/>
              <a:t>- &gt; </a:t>
            </a:r>
            <a:r>
              <a:rPr lang="en-US" dirty="0"/>
              <a:t>threshold)</a:t>
            </a:r>
          </a:p>
          <a:p>
            <a:pPr lvl="1"/>
            <a:r>
              <a:rPr lang="en-US" dirty="0"/>
              <a:t>Choose those points where </a:t>
            </a:r>
            <a:r>
              <a:rPr lang="el-GR" dirty="0" err="1"/>
              <a:t>λ</a:t>
            </a:r>
            <a:r>
              <a:rPr lang="el-GR" dirty="0"/>
              <a:t>- </a:t>
            </a:r>
            <a:r>
              <a:rPr lang="en-US" dirty="0"/>
              <a:t>is a local maximum as features</a:t>
            </a:r>
          </a:p>
        </p:txBody>
      </p:sp>
      <p:pic>
        <p:nvPicPr>
          <p:cNvPr id="538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945" y="9078525"/>
            <a:ext cx="767645" cy="510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4" y="6272981"/>
            <a:ext cx="2814049" cy="281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2" y="6227527"/>
            <a:ext cx="2240160" cy="231081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quare"/>
          <p:cNvSpPr/>
          <p:nvPr/>
        </p:nvSpPr>
        <p:spPr>
          <a:xfrm>
            <a:off x="11663945" y="7220374"/>
            <a:ext cx="325121" cy="32512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542" name="Line"/>
          <p:cNvSpPr/>
          <p:nvPr/>
        </p:nvSpPr>
        <p:spPr>
          <a:xfrm flipH="1" flipV="1">
            <a:off x="8007572" y="6272106"/>
            <a:ext cx="3760450" cy="90244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43" name="Line"/>
          <p:cNvSpPr/>
          <p:nvPr/>
        </p:nvSpPr>
        <p:spPr>
          <a:xfrm flipH="1">
            <a:off x="8002251" y="7591227"/>
            <a:ext cx="3770734" cy="950019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44" name="Rectangle"/>
          <p:cNvSpPr/>
          <p:nvPr/>
        </p:nvSpPr>
        <p:spPr>
          <a:xfrm>
            <a:off x="1195051" y="4489488"/>
            <a:ext cx="11484894" cy="72797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he Harris operato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Harris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λ- is a variant of the “Harris operator” for feature detec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dirty="0"/>
                  <a:t>λ- </a:t>
                </a:r>
                <a:r>
                  <a:rPr lang="en-US" dirty="0"/>
                  <a:t>is a variant of the “Harris operator” for feature detection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trace is the sum of the diagonals,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Determinant: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Very similar to </a:t>
                </a:r>
                <a:r>
                  <a:rPr lang="el-GR" dirty="0"/>
                  <a:t>λ- </a:t>
                </a:r>
                <a:r>
                  <a:rPr lang="en-US" dirty="0"/>
                  <a:t>but less expensive (no square root)</a:t>
                </a:r>
              </a:p>
              <a:p>
                <a:r>
                  <a:rPr lang="en-US" dirty="0"/>
                  <a:t>Called the “Harris Corner Detector” or “Harris Operator”</a:t>
                </a:r>
              </a:p>
              <a:p>
                <a:r>
                  <a:rPr lang="en-US" dirty="0"/>
                  <a:t>Lots of other detectors, this is one of the most popular</a:t>
                </a:r>
              </a:p>
            </p:txBody>
          </p:sp>
        </mc:Choice>
        <mc:Fallback xmlns="">
          <p:sp>
            <p:nvSpPr>
              <p:cNvPr id="546" name="λ- is a variant of the “Harris operator” for feature dete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8" name="txp_fig" descr="txp_f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75" y="2619023"/>
            <a:ext cx="2691272" cy="105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txp_fig" descr="txp_fi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77" y="3916115"/>
            <a:ext cx="4097868" cy="1104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he Harris 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Harris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7A5D9C-65EE-A649-9A28-5EE5718F8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" name="TP_tmp.emf" descr="TP_tmp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154" y="7317458"/>
            <a:ext cx="767645" cy="510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25" y="5608320"/>
            <a:ext cx="3928535" cy="3928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37" y="5743787"/>
            <a:ext cx="3650828" cy="3765975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Square"/>
          <p:cNvSpPr/>
          <p:nvPr/>
        </p:nvSpPr>
        <p:spPr>
          <a:xfrm>
            <a:off x="9713225" y="7003627"/>
            <a:ext cx="325121" cy="32512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557" name="Line"/>
          <p:cNvSpPr/>
          <p:nvPr/>
        </p:nvSpPr>
        <p:spPr>
          <a:xfrm flipH="1" flipV="1">
            <a:off x="7010665" y="5743787"/>
            <a:ext cx="3027681" cy="125984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58" name="Line"/>
          <p:cNvSpPr/>
          <p:nvPr/>
        </p:nvSpPr>
        <p:spPr>
          <a:xfrm flipH="1">
            <a:off x="7010665" y="7328747"/>
            <a:ext cx="3027681" cy="2181015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pic>
        <p:nvPicPr>
          <p:cNvPr id="55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7" y="1517227"/>
            <a:ext cx="3903699" cy="390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491" y="1517227"/>
            <a:ext cx="3495041" cy="3883379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quare"/>
          <p:cNvSpPr/>
          <p:nvPr/>
        </p:nvSpPr>
        <p:spPr>
          <a:xfrm>
            <a:off x="9713225" y="2885440"/>
            <a:ext cx="325121" cy="32512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562" name="Line"/>
          <p:cNvSpPr/>
          <p:nvPr/>
        </p:nvSpPr>
        <p:spPr>
          <a:xfrm flipH="1" flipV="1">
            <a:off x="7010665" y="1625599"/>
            <a:ext cx="3027681" cy="1259842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63" name="Line"/>
          <p:cNvSpPr/>
          <p:nvPr/>
        </p:nvSpPr>
        <p:spPr>
          <a:xfrm flipH="1">
            <a:off x="7010665" y="3210560"/>
            <a:ext cx="3027681" cy="2181015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564" name="Harris  operator"/>
          <p:cNvSpPr txBox="1"/>
          <p:nvPr/>
        </p:nvSpPr>
        <p:spPr>
          <a:xfrm>
            <a:off x="13080195" y="2664933"/>
            <a:ext cx="1249562" cy="76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Harris </a:t>
            </a:r>
            <a:br>
              <a:rPr sz="2400"/>
            </a:br>
            <a:r>
              <a:rPr sz="2400"/>
              <a:t>operator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Harris detec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Harris detector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76C4DD-5BC1-4044-A4F0-6FFA3405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8" name="cows_step0" descr="cows_ste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44" y="1842347"/>
            <a:ext cx="11595948" cy="7498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y extract featur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extract features?</a:t>
            </a:r>
          </a:p>
        </p:txBody>
      </p:sp>
      <p:sp>
        <p:nvSpPr>
          <p:cNvPr id="213" name="Motivation: panorama stitch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r>
              <a:t>Motivation: panorama stitching</a:t>
            </a:r>
          </a:p>
          <a:p>
            <a:pPr marL="647700" lvl="1" indent="-266700">
              <a:buFont typeface="Calibri"/>
              <a:defRPr sz="2800"/>
            </a:pPr>
            <a:r>
              <a:t>We have two images – how do we combine them?</a:t>
            </a:r>
          </a:p>
          <a:p>
            <a:pPr marL="647700" lvl="1" indent="-266700">
              <a:buFont typeface="Calibri"/>
              <a:defRPr sz="2800"/>
            </a:pPr>
            <a:r>
              <a:t>Step1: extract features</a:t>
            </a:r>
          </a:p>
          <a:p>
            <a:pPr marL="647700" lvl="1" indent="-266700">
              <a:buFont typeface="Calibri"/>
              <a:defRPr sz="2800"/>
            </a:pPr>
            <a:r>
              <a:t>Step2: match features</a:t>
            </a:r>
          </a:p>
        </p:txBody>
      </p:sp>
      <p:pic>
        <p:nvPicPr>
          <p:cNvPr id="215" name="SIFT2" descr="SIF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13" y="5065607"/>
            <a:ext cx="5226756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IFT1" descr="SIF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47" y="5065607"/>
            <a:ext cx="5226757" cy="37885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" name="Group"/>
          <p:cNvGrpSpPr/>
          <p:nvPr/>
        </p:nvGrpSpPr>
        <p:grpSpPr>
          <a:xfrm>
            <a:off x="6877456" y="6375118"/>
            <a:ext cx="3924019" cy="2153921"/>
            <a:chOff x="0" y="0"/>
            <a:chExt cx="3924017" cy="2153920"/>
          </a:xfrm>
        </p:grpSpPr>
        <p:sp>
          <p:nvSpPr>
            <p:cNvPr id="217" name="Line"/>
            <p:cNvSpPr/>
            <p:nvPr/>
          </p:nvSpPr>
          <p:spPr>
            <a:xfrm flipV="1">
              <a:off x="-1" y="-1"/>
              <a:ext cx="2709335" cy="216748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218" name="Line"/>
            <p:cNvSpPr/>
            <p:nvPr/>
          </p:nvSpPr>
          <p:spPr>
            <a:xfrm>
              <a:off x="1341120" y="383822"/>
              <a:ext cx="2582898" cy="20321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618631" y="1950720"/>
              <a:ext cx="2415823" cy="203201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220" name="Line"/>
            <p:cNvSpPr/>
            <p:nvPr/>
          </p:nvSpPr>
          <p:spPr>
            <a:xfrm flipV="1">
              <a:off x="1230488" y="1108568"/>
              <a:ext cx="2465495" cy="67735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21262" y="704426"/>
              <a:ext cx="2596445" cy="185139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222" name="Line"/>
            <p:cNvSpPr/>
            <p:nvPr/>
          </p:nvSpPr>
          <p:spPr>
            <a:xfrm flipV="1">
              <a:off x="1034062" y="1564640"/>
              <a:ext cx="2296161" cy="146756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180A8-C0A7-5B8B-3759-E088C6B2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 value (red high, blue low)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E6F30-395B-78D0-8B62-08EB2309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72" name="cows_step1_corner_response" descr="cows_step1_corner_respon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44" y="1842347"/>
            <a:ext cx="11595948" cy="749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hreshold (f &gt; valu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Threshold (f &gt; value)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DD46D-A048-A14F-95E6-F11978D7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6" name="cows_step2_thresh" descr="cows_step2_thre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44" y="1842347"/>
            <a:ext cx="11595948" cy="749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Find local maxima of 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 local maxima of f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16CAA-03E9-A44D-B4AE-320F844A6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0" name="cows_step3_thresh&amp;max" descr="cows_step3_thresh&amp;m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44" y="1842347"/>
            <a:ext cx="11595948" cy="7468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Harris features (in re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Harris features (in red)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5A3D8-E43C-2547-B557-1B482A41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4" name="cows_step4_harris" descr="cows_step4_harr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44" y="1842347"/>
            <a:ext cx="11595948" cy="7507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Image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transformations</a:t>
            </a:r>
          </a:p>
        </p:txBody>
      </p:sp>
      <p:sp>
        <p:nvSpPr>
          <p:cNvPr id="586" name="Geometric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r>
              <a:rPr dirty="0"/>
              <a:t>Geometric</a:t>
            </a:r>
            <a:endParaRPr lang="en-US" dirty="0"/>
          </a:p>
          <a:p>
            <a:pPr lvl="1">
              <a:buFont typeface="Calibri"/>
            </a:pPr>
            <a:r>
              <a:rPr dirty="0"/>
              <a:t>Rotation</a:t>
            </a:r>
            <a:endParaRPr lang="en-US" dirty="0"/>
          </a:p>
          <a:p>
            <a:pPr lvl="1">
              <a:buFont typeface="Calibri"/>
            </a:pPr>
            <a:endParaRPr lang="en-US" dirty="0"/>
          </a:p>
          <a:p>
            <a:pPr lvl="1">
              <a:buFont typeface="Calibri"/>
            </a:pPr>
            <a:endParaRPr lang="en-US" dirty="0"/>
          </a:p>
          <a:p>
            <a:pPr lvl="1">
              <a:buFont typeface="Calibri"/>
            </a:pPr>
            <a:endParaRPr lang="en-US" dirty="0"/>
          </a:p>
          <a:p>
            <a:pPr lvl="1">
              <a:buFont typeface="Calibri"/>
            </a:pPr>
            <a:r>
              <a:rPr dirty="0"/>
              <a:t>Scale</a:t>
            </a:r>
            <a:br>
              <a:rPr dirty="0"/>
            </a:br>
            <a:br>
              <a:rPr dirty="0"/>
            </a:br>
            <a:endParaRPr lang="en-US" dirty="0"/>
          </a:p>
          <a:p>
            <a:pPr lvl="1">
              <a:buFont typeface="Calibri"/>
            </a:pPr>
            <a:endParaRPr dirty="0"/>
          </a:p>
          <a:p>
            <a:pPr>
              <a:buFont typeface="Calibri"/>
            </a:pPr>
            <a:r>
              <a:rPr dirty="0"/>
              <a:t>Photometric</a:t>
            </a:r>
            <a:endParaRPr lang="en-US" dirty="0"/>
          </a:p>
          <a:p>
            <a:pPr lvl="1">
              <a:buFont typeface="Calibri"/>
            </a:pPr>
            <a:r>
              <a:rPr dirty="0"/>
              <a:t>Intensity change</a:t>
            </a:r>
          </a:p>
        </p:txBody>
      </p:sp>
      <p:grpSp>
        <p:nvGrpSpPr>
          <p:cNvPr id="591" name="Group"/>
          <p:cNvGrpSpPr/>
          <p:nvPr/>
        </p:nvGrpSpPr>
        <p:grpSpPr>
          <a:xfrm>
            <a:off x="5982606" y="1345253"/>
            <a:ext cx="5266678" cy="2625316"/>
            <a:chOff x="0" y="0"/>
            <a:chExt cx="3251811" cy="1378637"/>
          </a:xfrm>
        </p:grpSpPr>
        <p:pic>
          <p:nvPicPr>
            <p:cNvPr id="588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6742"/>
              <a:ext cx="975512" cy="97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9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58027">
              <a:off x="2074746" y="201405"/>
              <a:ext cx="975513" cy="97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Arrow"/>
            <p:cNvSpPr/>
            <p:nvPr/>
          </p:nvSpPr>
          <p:spPr>
            <a:xfrm>
              <a:off x="1192292" y="433593"/>
              <a:ext cx="433561" cy="542127"/>
            </a:xfrm>
            <a:prstGeom prst="rightArrow">
              <a:avLst>
                <a:gd name="adj1" fmla="val 50000"/>
                <a:gd name="adj2" fmla="val 35156"/>
              </a:avLst>
            </a:prstGeom>
            <a:solidFill>
              <a:srgbClr val="B9CDE5"/>
            </a:solidFill>
            <a:ln w="12700" cap="flat">
              <a:noFill/>
              <a:miter lim="400000"/>
            </a:ln>
            <a:effectLst>
              <a:outerShdw blurRad="88900" dist="50800" dir="2700000" rotWithShape="0">
                <a:srgbClr val="808080">
                  <a:alpha val="3999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6455777" y="4178749"/>
            <a:ext cx="4524722" cy="2264660"/>
            <a:chOff x="0" y="0"/>
            <a:chExt cx="3467946" cy="1625600"/>
          </a:xfrm>
        </p:grpSpPr>
        <p:pic>
          <p:nvPicPr>
            <p:cNvPr id="592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975362" cy="9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346" y="0"/>
              <a:ext cx="1625601" cy="162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4" name="Arrow"/>
            <p:cNvSpPr/>
            <p:nvPr/>
          </p:nvSpPr>
          <p:spPr>
            <a:xfrm>
              <a:off x="1192106" y="216746"/>
              <a:ext cx="433495" cy="541868"/>
            </a:xfrm>
            <a:prstGeom prst="rightArrow">
              <a:avLst>
                <a:gd name="adj1" fmla="val 50000"/>
                <a:gd name="adj2" fmla="val 35156"/>
              </a:avLst>
            </a:prstGeom>
            <a:solidFill>
              <a:srgbClr val="B9CDE5"/>
            </a:solidFill>
            <a:ln w="12700" cap="flat">
              <a:noFill/>
              <a:miter lim="400000"/>
            </a:ln>
            <a:effectLst>
              <a:outerShdw blurRad="88900" dist="50800" dir="2700000" rotWithShape="0">
                <a:srgbClr val="808080">
                  <a:alpha val="3999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  <p:grpSp>
        <p:nvGrpSpPr>
          <p:cNvPr id="599" name="Group"/>
          <p:cNvGrpSpPr/>
          <p:nvPr/>
        </p:nvGrpSpPr>
        <p:grpSpPr>
          <a:xfrm>
            <a:off x="6149789" y="7064189"/>
            <a:ext cx="4904558" cy="1930800"/>
            <a:chOff x="0" y="0"/>
            <a:chExt cx="2926080" cy="975360"/>
          </a:xfrm>
        </p:grpSpPr>
        <p:pic>
          <p:nvPicPr>
            <p:cNvPr id="596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975362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C:\snavely\work\teaching\09Fa-CS6610\lectures\lec03\bee_bw.jpg" descr="C:\snavely\work\teaching\09Fa-CS6610\lectures\lec03\bee_bw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0720" y="0"/>
              <a:ext cx="975361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8" name="Arrow"/>
            <p:cNvSpPr/>
            <p:nvPr/>
          </p:nvSpPr>
          <p:spPr>
            <a:xfrm>
              <a:off x="1192106" y="216746"/>
              <a:ext cx="433495" cy="541868"/>
            </a:xfrm>
            <a:prstGeom prst="rightArrow">
              <a:avLst>
                <a:gd name="adj1" fmla="val 50000"/>
                <a:gd name="adj2" fmla="val 35156"/>
              </a:avLst>
            </a:prstGeom>
            <a:solidFill>
              <a:srgbClr val="B9CDE5"/>
            </a:solidFill>
            <a:ln w="12700" cap="flat">
              <a:noFill/>
              <a:miter lim="400000"/>
            </a:ln>
            <a:effectLst>
              <a:outerShdw blurRad="88900" dist="50800" dir="2700000" rotWithShape="0">
                <a:srgbClr val="808080">
                  <a:alpha val="3999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5072B2-9E1E-7E93-F24D-F49A8AFC0AC8}"/>
              </a:ext>
            </a:extLst>
          </p:cNvPr>
          <p:cNvSpPr/>
          <p:nvPr/>
        </p:nvSpPr>
        <p:spPr>
          <a:xfrm>
            <a:off x="9413823" y="7045377"/>
            <a:ext cx="1678898" cy="196371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" grpId="0" animBg="1" advAuto="0"/>
      <p:bldP spid="595" grpId="0" animBg="1" advAuto="0"/>
      <p:bldP spid="599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3EB6CE-D36B-C646-995D-617B18BB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Harris Detector: Invariance Properties</a:t>
            </a:r>
            <a:endParaRPr lang="en-KR" dirty="0"/>
          </a:p>
        </p:txBody>
      </p:sp>
      <p:sp>
        <p:nvSpPr>
          <p:cNvPr id="601" name="Rotation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buFont typeface="Calibri"/>
            </a:lvl1pPr>
          </a:lstStyle>
          <a:p>
            <a:r>
              <a:rPr lang="en-US"/>
              <a:t>Rotation</a:t>
            </a:r>
          </a:p>
        </p:txBody>
      </p:sp>
      <p:sp>
        <p:nvSpPr>
          <p:cNvPr id="603" name="Ellipse rotates but its shape (i.e. eigenvalues) remains the same"/>
          <p:cNvSpPr txBox="1"/>
          <p:nvPr/>
        </p:nvSpPr>
        <p:spPr>
          <a:xfrm>
            <a:off x="2489329" y="6784936"/>
            <a:ext cx="122347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Ellipse rotates but its shape (i.e. eigenvalues) remains the same</a:t>
            </a:r>
          </a:p>
        </p:txBody>
      </p:sp>
      <p:grpSp>
        <p:nvGrpSpPr>
          <p:cNvPr id="622" name="Group"/>
          <p:cNvGrpSpPr/>
          <p:nvPr/>
        </p:nvGrpSpPr>
        <p:grpSpPr>
          <a:xfrm>
            <a:off x="4579834" y="2586228"/>
            <a:ext cx="7635357" cy="3819944"/>
            <a:chOff x="0" y="0"/>
            <a:chExt cx="7635356" cy="3819942"/>
          </a:xfrm>
        </p:grpSpPr>
        <p:grpSp>
          <p:nvGrpSpPr>
            <p:cNvPr id="606" name="Group"/>
            <p:cNvGrpSpPr/>
            <p:nvPr/>
          </p:nvGrpSpPr>
          <p:grpSpPr>
            <a:xfrm>
              <a:off x="253714" y="0"/>
              <a:ext cx="1559071" cy="1577004"/>
              <a:chOff x="0" y="0"/>
              <a:chExt cx="1559069" cy="1577003"/>
            </a:xfrm>
          </p:grpSpPr>
          <p:sp>
            <p:nvSpPr>
              <p:cNvPr id="604" name="Rectangle"/>
              <p:cNvSpPr/>
              <p:nvPr/>
            </p:nvSpPr>
            <p:spPr>
              <a:xfrm>
                <a:off x="-1" y="0"/>
                <a:ext cx="1559071" cy="1577004"/>
              </a:xfrm>
              <a:prstGeom prst="rect">
                <a:avLst/>
              </a:prstGeom>
              <a:solidFill>
                <a:srgbClr val="00CC99">
                  <a:alpha val="50195"/>
                </a:srgbClr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05" name="Line"/>
              <p:cNvSpPr/>
              <p:nvPr/>
            </p:nvSpPr>
            <p:spPr>
              <a:xfrm>
                <a:off x="438488" y="545885"/>
                <a:ext cx="1120582" cy="1031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40" y="0"/>
                    </a:lnTo>
                    <a:lnTo>
                      <a:pt x="21600" y="13745"/>
                    </a:lnTo>
                  </a:path>
                </a:pathLst>
              </a:custGeom>
              <a:solidFill>
                <a:srgbClr val="00CC99">
                  <a:alpha val="50195"/>
                </a:srgbClr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</p:grpSp>
        <p:grpSp>
          <p:nvGrpSpPr>
            <p:cNvPr id="609" name="Group"/>
            <p:cNvGrpSpPr/>
            <p:nvPr/>
          </p:nvGrpSpPr>
          <p:grpSpPr>
            <a:xfrm>
              <a:off x="5792685" y="0"/>
              <a:ext cx="1744685" cy="1828865"/>
              <a:chOff x="0" y="0"/>
              <a:chExt cx="1744683" cy="1828864"/>
            </a:xfrm>
          </p:grpSpPr>
          <p:sp>
            <p:nvSpPr>
              <p:cNvPr id="607" name="Rectangle"/>
              <p:cNvSpPr/>
              <p:nvPr/>
            </p:nvSpPr>
            <p:spPr>
              <a:xfrm>
                <a:off x="4387" y="0"/>
                <a:ext cx="1559071" cy="1577004"/>
              </a:xfrm>
              <a:prstGeom prst="rect">
                <a:avLst/>
              </a:prstGeom>
              <a:solidFill>
                <a:srgbClr val="00CC99">
                  <a:alpha val="50195"/>
                </a:srgbClr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08" name="Line"/>
              <p:cNvSpPr/>
              <p:nvPr/>
            </p:nvSpPr>
            <p:spPr>
              <a:xfrm rot="3029958">
                <a:off x="207956" y="362625"/>
                <a:ext cx="1328772" cy="1165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40" y="0"/>
                    </a:lnTo>
                    <a:lnTo>
                      <a:pt x="21600" y="13745"/>
                    </a:lnTo>
                  </a:path>
                </a:pathLst>
              </a:custGeom>
              <a:solidFill>
                <a:srgbClr val="00CC99">
                  <a:alpha val="50195"/>
                </a:srgbClr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</p:grpSp>
        <p:grpSp>
          <p:nvGrpSpPr>
            <p:cNvPr id="613" name="Group"/>
            <p:cNvGrpSpPr/>
            <p:nvPr/>
          </p:nvGrpSpPr>
          <p:grpSpPr>
            <a:xfrm>
              <a:off x="3025393" y="525667"/>
              <a:ext cx="1732301" cy="1752227"/>
              <a:chOff x="0" y="0"/>
              <a:chExt cx="1732299" cy="1752225"/>
            </a:xfrm>
          </p:grpSpPr>
          <p:sp>
            <p:nvSpPr>
              <p:cNvPr id="610" name="Shape"/>
              <p:cNvSpPr/>
              <p:nvPr/>
            </p:nvSpPr>
            <p:spPr>
              <a:xfrm>
                <a:off x="270671" y="0"/>
                <a:ext cx="1461629" cy="175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00" y="0"/>
                    </a:moveTo>
                    <a:lnTo>
                      <a:pt x="15200" y="5400"/>
                    </a:lnTo>
                    <a:lnTo>
                      <a:pt x="0" y="5400"/>
                    </a:lnTo>
                    <a:lnTo>
                      <a:pt x="0" y="16200"/>
                    </a:lnTo>
                    <a:lnTo>
                      <a:pt x="15200" y="16200"/>
                    </a:lnTo>
                    <a:lnTo>
                      <a:pt x="15200" y="21600"/>
                    </a:lnTo>
                    <a:lnTo>
                      <a:pt x="21600" y="10800"/>
                    </a:lnTo>
                    <a:lnTo>
                      <a:pt x="15200" y="0"/>
                    </a:lnTo>
                    <a:close/>
                  </a:path>
                </a:pathLst>
              </a:custGeom>
              <a:solidFill>
                <a:srgbClr val="00CC9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611" name="Rectangle"/>
              <p:cNvSpPr/>
              <p:nvPr/>
            </p:nvSpPr>
            <p:spPr>
              <a:xfrm>
                <a:off x="108268" y="438056"/>
                <a:ext cx="108270" cy="876114"/>
              </a:xfrm>
              <a:prstGeom prst="rect">
                <a:avLst/>
              </a:prstGeom>
              <a:solidFill>
                <a:srgbClr val="00CC9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612" name="Rectangle"/>
              <p:cNvSpPr/>
              <p:nvPr/>
            </p:nvSpPr>
            <p:spPr>
              <a:xfrm>
                <a:off x="-1" y="438056"/>
                <a:ext cx="54136" cy="876114"/>
              </a:xfrm>
              <a:prstGeom prst="rect">
                <a:avLst/>
              </a:prstGeom>
              <a:solidFill>
                <a:srgbClr val="00CC9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</p:grpSp>
        <p:grpSp>
          <p:nvGrpSpPr>
            <p:cNvPr id="617" name="Group"/>
            <p:cNvGrpSpPr/>
            <p:nvPr/>
          </p:nvGrpSpPr>
          <p:grpSpPr>
            <a:xfrm>
              <a:off x="0" y="2276342"/>
              <a:ext cx="2268601" cy="1543601"/>
              <a:chOff x="0" y="0"/>
              <a:chExt cx="2268600" cy="1543600"/>
            </a:xfrm>
          </p:grpSpPr>
          <p:sp>
            <p:nvSpPr>
              <p:cNvPr id="614" name="Oval"/>
              <p:cNvSpPr/>
              <p:nvPr/>
            </p:nvSpPr>
            <p:spPr>
              <a:xfrm rot="20330808">
                <a:off x="80484" y="351995"/>
                <a:ext cx="2107632" cy="839610"/>
              </a:xfrm>
              <a:prstGeom prst="ellipse">
                <a:avLst/>
              </a:prstGeom>
              <a:solidFill>
                <a:srgbClr val="7CF6D3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15" name="Line"/>
              <p:cNvSpPr/>
              <p:nvPr/>
            </p:nvSpPr>
            <p:spPr>
              <a:xfrm flipV="1">
                <a:off x="151165" y="391578"/>
                <a:ext cx="1965618" cy="76056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616" name="Line"/>
              <p:cNvSpPr/>
              <p:nvPr/>
            </p:nvSpPr>
            <p:spPr>
              <a:xfrm>
                <a:off x="982869" y="380608"/>
                <a:ext cx="302984" cy="78303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grpSp>
          <p:nvGrpSpPr>
            <p:cNvPr id="621" name="Group"/>
            <p:cNvGrpSpPr/>
            <p:nvPr/>
          </p:nvGrpSpPr>
          <p:grpSpPr>
            <a:xfrm>
              <a:off x="5373501" y="2334486"/>
              <a:ext cx="2261856" cy="1427313"/>
              <a:chOff x="0" y="0"/>
              <a:chExt cx="2261855" cy="1427312"/>
            </a:xfrm>
          </p:grpSpPr>
          <p:sp>
            <p:nvSpPr>
              <p:cNvPr id="618" name="Oval"/>
              <p:cNvSpPr/>
              <p:nvPr/>
            </p:nvSpPr>
            <p:spPr>
              <a:xfrm rot="1035916">
                <a:off x="77112" y="293852"/>
                <a:ext cx="2107632" cy="839609"/>
              </a:xfrm>
              <a:prstGeom prst="ellipse">
                <a:avLst/>
              </a:prstGeom>
              <a:solidFill>
                <a:srgbClr val="7CF6D3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400"/>
              </a:p>
            </p:txBody>
          </p:sp>
          <p:sp>
            <p:nvSpPr>
              <p:cNvPr id="619" name="Line"/>
              <p:cNvSpPr/>
              <p:nvPr/>
            </p:nvSpPr>
            <p:spPr>
              <a:xfrm>
                <a:off x="124864" y="400929"/>
                <a:ext cx="2012664" cy="62553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620" name="Line"/>
              <p:cNvSpPr/>
              <p:nvPr/>
            </p:nvSpPr>
            <p:spPr>
              <a:xfrm flipH="1">
                <a:off x="1006372" y="312500"/>
                <a:ext cx="249193" cy="80177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</p:grpSp>
      <p:sp>
        <p:nvSpPr>
          <p:cNvPr id="623" name="Corner response is invariant to image rotation"/>
          <p:cNvSpPr txBox="1"/>
          <p:nvPr/>
        </p:nvSpPr>
        <p:spPr>
          <a:xfrm>
            <a:off x="3787150" y="8343916"/>
            <a:ext cx="9861975" cy="656590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Corner response is invariant to image rotation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 animBg="1" advAuto="0"/>
      <p:bldP spid="622" grpId="0" animBg="1" advAuto="0"/>
      <p:bldP spid="623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5FAA32-05A0-ACB4-92A4-A1CD6BDF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Harris Detector: Invariance Properties</a:t>
            </a:r>
            <a:endParaRPr lang="en-KR" dirty="0"/>
          </a:p>
        </p:txBody>
      </p:sp>
      <p:sp>
        <p:nvSpPr>
          <p:cNvPr id="625" name="Affine intensity change: I → aI + b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buFont typeface="Calibri"/>
            </a:lvl1pPr>
          </a:lstStyle>
          <a:p>
            <a:r>
              <a:rPr lang="en-US"/>
              <a:t>Affine intensity change: I → aI + b</a:t>
            </a:r>
          </a:p>
        </p:txBody>
      </p:sp>
      <p:sp>
        <p:nvSpPr>
          <p:cNvPr id="627" name="Only derivatives are used =&gt;…"/>
          <p:cNvSpPr txBox="1"/>
          <p:nvPr/>
        </p:nvSpPr>
        <p:spPr>
          <a:xfrm>
            <a:off x="2988234" y="2301076"/>
            <a:ext cx="9320108" cy="121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buSzPct val="100000"/>
              <a:buChar char="✓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 Only derivatives are used =&gt; </a:t>
            </a:r>
          </a:p>
          <a:p>
            <a:pPr algn="l"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               invariance to intensity shift I → I + b</a:t>
            </a:r>
          </a:p>
        </p:txBody>
      </p:sp>
      <p:sp>
        <p:nvSpPr>
          <p:cNvPr id="628" name="Intensity scale: I → a I"/>
          <p:cNvSpPr txBox="1"/>
          <p:nvPr/>
        </p:nvSpPr>
        <p:spPr>
          <a:xfrm>
            <a:off x="3034155" y="3949192"/>
            <a:ext cx="736938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buSzPct val="100000"/>
              <a:buChar char="✓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 Intensity scale: I → a I</a:t>
            </a:r>
          </a:p>
        </p:txBody>
      </p:sp>
      <p:sp>
        <p:nvSpPr>
          <p:cNvPr id="629" name="Line"/>
          <p:cNvSpPr/>
          <p:nvPr/>
        </p:nvSpPr>
        <p:spPr>
          <a:xfrm>
            <a:off x="4443571" y="5631140"/>
            <a:ext cx="3576321" cy="1629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630" name="Line"/>
          <p:cNvSpPr/>
          <p:nvPr/>
        </p:nvSpPr>
        <p:spPr>
          <a:xfrm>
            <a:off x="4226824" y="7586134"/>
            <a:ext cx="4334934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31" name="Line"/>
          <p:cNvSpPr/>
          <p:nvPr/>
        </p:nvSpPr>
        <p:spPr>
          <a:xfrm flipV="1">
            <a:off x="4226825" y="5527040"/>
            <a:ext cx="1" cy="205909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32" name="R"/>
          <p:cNvSpPr txBox="1"/>
          <p:nvPr/>
        </p:nvSpPr>
        <p:spPr>
          <a:xfrm>
            <a:off x="3801090" y="5074332"/>
            <a:ext cx="32540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</a:t>
            </a:r>
          </a:p>
        </p:txBody>
      </p:sp>
      <p:sp>
        <p:nvSpPr>
          <p:cNvPr id="633" name="x (image coordinate)"/>
          <p:cNvSpPr txBox="1"/>
          <p:nvPr/>
        </p:nvSpPr>
        <p:spPr>
          <a:xfrm>
            <a:off x="5574330" y="7546481"/>
            <a:ext cx="29110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x (image coordinate)</a:t>
            </a:r>
          </a:p>
        </p:txBody>
      </p:sp>
      <p:sp>
        <p:nvSpPr>
          <p:cNvPr id="634" name="Rectangle"/>
          <p:cNvSpPr/>
          <p:nvPr/>
        </p:nvSpPr>
        <p:spPr>
          <a:xfrm>
            <a:off x="4226824" y="6285654"/>
            <a:ext cx="4118188" cy="1300481"/>
          </a:xfrm>
          <a:prstGeom prst="rect">
            <a:avLst/>
          </a:prstGeom>
          <a:solidFill>
            <a:srgbClr val="C0C0C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635" name="threshold"/>
          <p:cNvSpPr txBox="1"/>
          <p:nvPr/>
        </p:nvSpPr>
        <p:spPr>
          <a:xfrm>
            <a:off x="2633431" y="5779591"/>
            <a:ext cx="15837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threshold</a:t>
            </a:r>
          </a:p>
        </p:txBody>
      </p:sp>
      <p:sp>
        <p:nvSpPr>
          <p:cNvPr id="636" name="Oval"/>
          <p:cNvSpPr/>
          <p:nvPr/>
        </p:nvSpPr>
        <p:spPr>
          <a:xfrm>
            <a:off x="4748372" y="5980853"/>
            <a:ext cx="128695" cy="106118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37" name="Oval"/>
          <p:cNvSpPr/>
          <p:nvPr/>
        </p:nvSpPr>
        <p:spPr>
          <a:xfrm>
            <a:off x="5547625" y="5567679"/>
            <a:ext cx="128695" cy="106118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38" name="Oval"/>
          <p:cNvSpPr/>
          <p:nvPr/>
        </p:nvSpPr>
        <p:spPr>
          <a:xfrm>
            <a:off x="7218381" y="6125352"/>
            <a:ext cx="128695" cy="106117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39" name="Line"/>
          <p:cNvSpPr/>
          <p:nvPr/>
        </p:nvSpPr>
        <p:spPr>
          <a:xfrm>
            <a:off x="10160265" y="4554672"/>
            <a:ext cx="3576321" cy="2670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640" name="Line"/>
          <p:cNvSpPr/>
          <p:nvPr/>
        </p:nvSpPr>
        <p:spPr>
          <a:xfrm>
            <a:off x="9927713" y="7586134"/>
            <a:ext cx="4334934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41" name="Line"/>
          <p:cNvSpPr/>
          <p:nvPr/>
        </p:nvSpPr>
        <p:spPr>
          <a:xfrm flipV="1">
            <a:off x="9927714" y="5527040"/>
            <a:ext cx="1" cy="205909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42" name="R"/>
          <p:cNvSpPr txBox="1"/>
          <p:nvPr/>
        </p:nvSpPr>
        <p:spPr>
          <a:xfrm>
            <a:off x="9501978" y="5074332"/>
            <a:ext cx="32540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</a:t>
            </a:r>
          </a:p>
        </p:txBody>
      </p:sp>
      <p:sp>
        <p:nvSpPr>
          <p:cNvPr id="643" name="x (image coordinate)"/>
          <p:cNvSpPr txBox="1"/>
          <p:nvPr/>
        </p:nvSpPr>
        <p:spPr>
          <a:xfrm>
            <a:off x="11094597" y="7546481"/>
            <a:ext cx="29110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x (image coordinate)</a:t>
            </a:r>
          </a:p>
        </p:txBody>
      </p:sp>
      <p:sp>
        <p:nvSpPr>
          <p:cNvPr id="644" name="Rectangle"/>
          <p:cNvSpPr/>
          <p:nvPr/>
        </p:nvSpPr>
        <p:spPr>
          <a:xfrm>
            <a:off x="9927714" y="6285654"/>
            <a:ext cx="4118187" cy="1300481"/>
          </a:xfrm>
          <a:prstGeom prst="rect">
            <a:avLst/>
          </a:prstGeom>
          <a:solidFill>
            <a:srgbClr val="C0C0C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645" name="Oval"/>
          <p:cNvSpPr/>
          <p:nvPr/>
        </p:nvSpPr>
        <p:spPr>
          <a:xfrm>
            <a:off x="10494416" y="5197405"/>
            <a:ext cx="128695" cy="106117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46" name="Oval"/>
          <p:cNvSpPr/>
          <p:nvPr/>
        </p:nvSpPr>
        <p:spPr>
          <a:xfrm>
            <a:off x="11277865" y="4515556"/>
            <a:ext cx="128695" cy="106117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47" name="Oval"/>
          <p:cNvSpPr/>
          <p:nvPr/>
        </p:nvSpPr>
        <p:spPr>
          <a:xfrm>
            <a:off x="12138078" y="6068907"/>
            <a:ext cx="128695" cy="106117"/>
          </a:xfrm>
          <a:prstGeom prst="ellipse">
            <a:avLst/>
          </a:prstGeom>
          <a:solidFill>
            <a:srgbClr val="00CC99"/>
          </a:solidFill>
          <a:ln w="25400">
            <a:solidFill>
              <a:srgbClr val="00CC99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48" name="Oval"/>
          <p:cNvSpPr/>
          <p:nvPr/>
        </p:nvSpPr>
        <p:spPr>
          <a:xfrm>
            <a:off x="12930559" y="5443504"/>
            <a:ext cx="128695" cy="106117"/>
          </a:xfrm>
          <a:prstGeom prst="ellipse">
            <a:avLst/>
          </a:prstGeom>
          <a:solidFill>
            <a:srgbClr val="FF33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649" name="Partially invariant to affine intensity change"/>
          <p:cNvSpPr txBox="1"/>
          <p:nvPr/>
        </p:nvSpPr>
        <p:spPr>
          <a:xfrm>
            <a:off x="3955891" y="8344514"/>
            <a:ext cx="9861974" cy="656590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Partially invariant to affine intensity change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animBg="1" advAuto="0"/>
      <p:bldP spid="628" grpId="0" animBg="1" advAuto="0"/>
      <p:bldP spid="649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37C8E-F20B-6BDA-65E7-0108FA7C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Harris Detector: Invariance Properties</a:t>
            </a:r>
            <a:endParaRPr lang="en-KR" dirty="0"/>
          </a:p>
        </p:txBody>
      </p:sp>
      <p:sp>
        <p:nvSpPr>
          <p:cNvPr id="651" name="Scaling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Calibri"/>
            </a:lvl1pPr>
          </a:lstStyle>
          <a:p>
            <a:r>
              <a:rPr lang="en-US"/>
              <a:t>Scaling</a:t>
            </a:r>
          </a:p>
        </p:txBody>
      </p:sp>
      <p:sp>
        <p:nvSpPr>
          <p:cNvPr id="653" name="All points will be classified as edges"/>
          <p:cNvSpPr txBox="1"/>
          <p:nvPr/>
        </p:nvSpPr>
        <p:spPr>
          <a:xfrm>
            <a:off x="10404104" y="5355241"/>
            <a:ext cx="417606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All points will be classified as edges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4572265" y="4454595"/>
            <a:ext cx="629921" cy="618632"/>
            <a:chOff x="0" y="0"/>
            <a:chExt cx="629920" cy="618631"/>
          </a:xfrm>
        </p:grpSpPr>
        <p:sp>
          <p:nvSpPr>
            <p:cNvPr id="654" name="Line"/>
            <p:cNvSpPr/>
            <p:nvPr/>
          </p:nvSpPr>
          <p:spPr>
            <a:xfrm>
              <a:off x="88053" y="151655"/>
              <a:ext cx="541868" cy="46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0" y="21478"/>
                  </a:moveTo>
                  <a:cubicBezTo>
                    <a:pt x="150" y="15805"/>
                    <a:pt x="300" y="10131"/>
                    <a:pt x="1200" y="6713"/>
                  </a:cubicBezTo>
                  <a:cubicBezTo>
                    <a:pt x="2100" y="3296"/>
                    <a:pt x="3400" y="2065"/>
                    <a:pt x="5400" y="972"/>
                  </a:cubicBezTo>
                  <a:cubicBezTo>
                    <a:pt x="7400" y="-122"/>
                    <a:pt x="10500" y="-122"/>
                    <a:pt x="13200" y="151"/>
                  </a:cubicBezTo>
                  <a:cubicBezTo>
                    <a:pt x="15900" y="425"/>
                    <a:pt x="18750" y="1519"/>
                    <a:pt x="21600" y="261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655" name="Square"/>
            <p:cNvSpPr/>
            <p:nvPr/>
          </p:nvSpPr>
          <p:spPr>
            <a:xfrm>
              <a:off x="0" y="0"/>
              <a:ext cx="541867" cy="54186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sp>
        <p:nvSpPr>
          <p:cNvPr id="657" name="Corner"/>
          <p:cNvSpPr txBox="1"/>
          <p:nvPr/>
        </p:nvSpPr>
        <p:spPr>
          <a:xfrm>
            <a:off x="4274240" y="5303944"/>
            <a:ext cx="227584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Corner</a:t>
            </a:r>
          </a:p>
        </p:txBody>
      </p:sp>
      <p:sp>
        <p:nvSpPr>
          <p:cNvPr id="658" name="Not invariant to scaling"/>
          <p:cNvSpPr txBox="1"/>
          <p:nvPr/>
        </p:nvSpPr>
        <p:spPr>
          <a:xfrm>
            <a:off x="3901704" y="8348346"/>
            <a:ext cx="9861974" cy="656590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Not invariant to scaling</a:t>
            </a:r>
          </a:p>
        </p:txBody>
      </p:sp>
      <p:grpSp>
        <p:nvGrpSpPr>
          <p:cNvPr id="668" name="Group"/>
          <p:cNvGrpSpPr/>
          <p:nvPr/>
        </p:nvGrpSpPr>
        <p:grpSpPr>
          <a:xfrm>
            <a:off x="6827785" y="3142827"/>
            <a:ext cx="7152641" cy="3070579"/>
            <a:chOff x="0" y="0"/>
            <a:chExt cx="7152640" cy="3070577"/>
          </a:xfrm>
        </p:grpSpPr>
        <p:grpSp>
          <p:nvGrpSpPr>
            <p:cNvPr id="664" name="Group"/>
            <p:cNvGrpSpPr/>
            <p:nvPr/>
          </p:nvGrpSpPr>
          <p:grpSpPr>
            <a:xfrm>
              <a:off x="0" y="232801"/>
              <a:ext cx="7152641" cy="2837777"/>
              <a:chOff x="0" y="0"/>
              <a:chExt cx="7152640" cy="2837776"/>
            </a:xfrm>
          </p:grpSpPr>
          <p:sp>
            <p:nvSpPr>
              <p:cNvPr id="659" name="Line"/>
              <p:cNvSpPr/>
              <p:nvPr/>
            </p:nvSpPr>
            <p:spPr>
              <a:xfrm>
                <a:off x="3251200" y="0"/>
                <a:ext cx="3901441" cy="2837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8" extrusionOk="0">
                    <a:moveTo>
                      <a:pt x="0" y="21478"/>
                    </a:moveTo>
                    <a:cubicBezTo>
                      <a:pt x="150" y="15805"/>
                      <a:pt x="300" y="10131"/>
                      <a:pt x="1200" y="6713"/>
                    </a:cubicBezTo>
                    <a:cubicBezTo>
                      <a:pt x="2100" y="3296"/>
                      <a:pt x="3400" y="2065"/>
                      <a:pt x="5400" y="972"/>
                    </a:cubicBezTo>
                    <a:cubicBezTo>
                      <a:pt x="7400" y="-122"/>
                      <a:pt x="10500" y="-122"/>
                      <a:pt x="13200" y="151"/>
                    </a:cubicBezTo>
                    <a:cubicBezTo>
                      <a:pt x="15900" y="425"/>
                      <a:pt x="18750" y="1519"/>
                      <a:pt x="21600" y="2612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grpSp>
            <p:nvGrpSpPr>
              <p:cNvPr id="663" name="Group"/>
              <p:cNvGrpSpPr/>
              <p:nvPr/>
            </p:nvGrpSpPr>
            <p:grpSpPr>
              <a:xfrm>
                <a:off x="0" y="742558"/>
                <a:ext cx="2384214" cy="1192107"/>
                <a:chOff x="0" y="0"/>
                <a:chExt cx="2384213" cy="1192106"/>
              </a:xfrm>
            </p:grpSpPr>
            <p:sp>
              <p:nvSpPr>
                <p:cNvPr id="660" name="Shape"/>
                <p:cNvSpPr/>
                <p:nvPr/>
              </p:nvSpPr>
              <p:spPr>
                <a:xfrm>
                  <a:off x="372533" y="0"/>
                  <a:ext cx="2011681" cy="11921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200" y="0"/>
                      </a:moveTo>
                      <a:lnTo>
                        <a:pt x="15200" y="5400"/>
                      </a:lnTo>
                      <a:lnTo>
                        <a:pt x="0" y="5400"/>
                      </a:lnTo>
                      <a:lnTo>
                        <a:pt x="0" y="16200"/>
                      </a:lnTo>
                      <a:lnTo>
                        <a:pt x="15200" y="16200"/>
                      </a:lnTo>
                      <a:lnTo>
                        <a:pt x="15200" y="21600"/>
                      </a:lnTo>
                      <a:lnTo>
                        <a:pt x="21600" y="10800"/>
                      </a:lnTo>
                      <a:lnTo>
                        <a:pt x="15200" y="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3600"/>
                </a:p>
              </p:txBody>
            </p:sp>
            <p:sp>
              <p:nvSpPr>
                <p:cNvPr id="661" name="Rectangle"/>
                <p:cNvSpPr/>
                <p:nvPr/>
              </p:nvSpPr>
              <p:spPr>
                <a:xfrm>
                  <a:off x="149013" y="298026"/>
                  <a:ext cx="149014" cy="596055"/>
                </a:xfrm>
                <a:prstGeom prst="rect">
                  <a:avLst/>
                </a:prstGeom>
                <a:solidFill>
                  <a:srgbClr val="00CC99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3600"/>
                </a:p>
              </p:txBody>
            </p:sp>
            <p:sp>
              <p:nvSpPr>
                <p:cNvPr id="662" name="Rectangle"/>
                <p:cNvSpPr/>
                <p:nvPr/>
              </p:nvSpPr>
              <p:spPr>
                <a:xfrm>
                  <a:off x="0" y="298026"/>
                  <a:ext cx="74507" cy="596055"/>
                </a:xfrm>
                <a:prstGeom prst="rect">
                  <a:avLst/>
                </a:prstGeom>
                <a:solidFill>
                  <a:srgbClr val="00CC99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3600"/>
                </a:p>
              </p:txBody>
            </p:sp>
          </p:grpSp>
        </p:grpSp>
        <p:sp>
          <p:nvSpPr>
            <p:cNvPr id="665" name="Square"/>
            <p:cNvSpPr/>
            <p:nvPr/>
          </p:nvSpPr>
          <p:spPr>
            <a:xfrm>
              <a:off x="4876800" y="0"/>
              <a:ext cx="541867" cy="54186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66" name="Square"/>
            <p:cNvSpPr/>
            <p:nvPr/>
          </p:nvSpPr>
          <p:spPr>
            <a:xfrm>
              <a:off x="3576320" y="325120"/>
              <a:ext cx="541867" cy="54186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667" name="Square"/>
            <p:cNvSpPr/>
            <p:nvPr/>
          </p:nvSpPr>
          <p:spPr>
            <a:xfrm>
              <a:off x="3034453" y="1517226"/>
              <a:ext cx="541868" cy="541868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" grpId="0" animBg="1" advAuto="0"/>
      <p:bldP spid="658" grpId="0" animBg="1" advAuto="0"/>
      <p:bldP spid="668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8E0FAD-02AC-0C26-D392-20092676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detection</a:t>
            </a:r>
            <a:endParaRPr lang="en-KR" dirty="0"/>
          </a:p>
        </p:txBody>
      </p:sp>
      <p:sp>
        <p:nvSpPr>
          <p:cNvPr id="670" name="Suppose you’re looking for corner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looking for corners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idea:  find scale that gives local maximum of f</a:t>
            </a:r>
          </a:p>
          <a:p>
            <a:pPr lvl="1"/>
            <a:r>
              <a:rPr lang="en-US" dirty="0"/>
              <a:t>f is a local maximum in both position and scale</a:t>
            </a:r>
          </a:p>
        </p:txBody>
      </p:sp>
      <p:sp>
        <p:nvSpPr>
          <p:cNvPr id="672" name="Line"/>
          <p:cNvSpPr/>
          <p:nvPr/>
        </p:nvSpPr>
        <p:spPr>
          <a:xfrm>
            <a:off x="6719410" y="3314417"/>
            <a:ext cx="2817708" cy="2857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6" extrusionOk="0">
                <a:moveTo>
                  <a:pt x="0" y="19366"/>
                </a:moveTo>
                <a:cubicBezTo>
                  <a:pt x="1636" y="20483"/>
                  <a:pt x="3273" y="21600"/>
                  <a:pt x="4582" y="20855"/>
                </a:cubicBezTo>
                <a:cubicBezTo>
                  <a:pt x="5891" y="20110"/>
                  <a:pt x="7636" y="16883"/>
                  <a:pt x="7855" y="14897"/>
                </a:cubicBezTo>
                <a:cubicBezTo>
                  <a:pt x="8073" y="12910"/>
                  <a:pt x="6000" y="10428"/>
                  <a:pt x="5891" y="8938"/>
                </a:cubicBezTo>
                <a:cubicBezTo>
                  <a:pt x="5782" y="7448"/>
                  <a:pt x="6327" y="6455"/>
                  <a:pt x="7200" y="5959"/>
                </a:cubicBezTo>
                <a:cubicBezTo>
                  <a:pt x="8073" y="5462"/>
                  <a:pt x="9927" y="5462"/>
                  <a:pt x="11127" y="5959"/>
                </a:cubicBezTo>
                <a:cubicBezTo>
                  <a:pt x="12327" y="6455"/>
                  <a:pt x="13527" y="9062"/>
                  <a:pt x="14400" y="8938"/>
                </a:cubicBezTo>
                <a:cubicBezTo>
                  <a:pt x="15273" y="8814"/>
                  <a:pt x="16036" y="6331"/>
                  <a:pt x="16364" y="5214"/>
                </a:cubicBezTo>
                <a:cubicBezTo>
                  <a:pt x="16691" y="4097"/>
                  <a:pt x="15491" y="3103"/>
                  <a:pt x="16364" y="2234"/>
                </a:cubicBezTo>
                <a:cubicBezTo>
                  <a:pt x="17236" y="1366"/>
                  <a:pt x="19418" y="683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grpSp>
        <p:nvGrpSpPr>
          <p:cNvPr id="675" name="Group"/>
          <p:cNvGrpSpPr/>
          <p:nvPr/>
        </p:nvGrpSpPr>
        <p:grpSpPr>
          <a:xfrm>
            <a:off x="7213864" y="3589867"/>
            <a:ext cx="1131148" cy="1137921"/>
            <a:chOff x="0" y="0"/>
            <a:chExt cx="1131146" cy="1137919"/>
          </a:xfrm>
        </p:grpSpPr>
        <p:sp>
          <p:nvSpPr>
            <p:cNvPr id="673" name="Circle"/>
            <p:cNvSpPr/>
            <p:nvPr/>
          </p:nvSpPr>
          <p:spPr>
            <a:xfrm>
              <a:off x="-1" y="13546"/>
              <a:ext cx="1131148" cy="1124374"/>
            </a:xfrm>
            <a:prstGeom prst="ellipse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674" name="Circle"/>
            <p:cNvSpPr/>
            <p:nvPr/>
          </p:nvSpPr>
          <p:spPr>
            <a:xfrm>
              <a:off x="-1" y="-1"/>
              <a:ext cx="1131148" cy="1124375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7478025" y="3874347"/>
            <a:ext cx="564445" cy="568961"/>
            <a:chOff x="0" y="0"/>
            <a:chExt cx="564444" cy="568959"/>
          </a:xfrm>
        </p:grpSpPr>
        <p:sp>
          <p:nvSpPr>
            <p:cNvPr id="676" name="Circle"/>
            <p:cNvSpPr/>
            <p:nvPr/>
          </p:nvSpPr>
          <p:spPr>
            <a:xfrm>
              <a:off x="0" y="6773"/>
              <a:ext cx="564445" cy="562187"/>
            </a:xfrm>
            <a:prstGeom prst="ellipse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677" name="Circle"/>
            <p:cNvSpPr/>
            <p:nvPr/>
          </p:nvSpPr>
          <p:spPr>
            <a:xfrm>
              <a:off x="0" y="-1"/>
              <a:ext cx="564445" cy="56218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  <p:grpSp>
        <p:nvGrpSpPr>
          <p:cNvPr id="681" name="Group"/>
          <p:cNvGrpSpPr/>
          <p:nvPr/>
        </p:nvGrpSpPr>
        <p:grpSpPr>
          <a:xfrm>
            <a:off x="6069171" y="2492587"/>
            <a:ext cx="3393441" cy="3413761"/>
            <a:chOff x="0" y="0"/>
            <a:chExt cx="3393440" cy="3413760"/>
          </a:xfrm>
        </p:grpSpPr>
        <p:sp>
          <p:nvSpPr>
            <p:cNvPr id="679" name="Oval"/>
            <p:cNvSpPr/>
            <p:nvPr/>
          </p:nvSpPr>
          <p:spPr>
            <a:xfrm>
              <a:off x="0" y="40640"/>
              <a:ext cx="3393441" cy="3373121"/>
            </a:xfrm>
            <a:prstGeom prst="ellipse">
              <a:avLst/>
            </a:prstGeom>
            <a:solidFill>
              <a:srgbClr val="00CC9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680" name="Oval"/>
            <p:cNvSpPr/>
            <p:nvPr/>
          </p:nvSpPr>
          <p:spPr>
            <a:xfrm>
              <a:off x="0" y="0"/>
              <a:ext cx="3393441" cy="3373121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 animBg="1" advAuto="0"/>
      <p:bldP spid="675" grpId="1" animBg="1" advAuto="0"/>
      <p:bldP spid="678" grpId="0" animBg="1" advAuto="0"/>
      <p:bldP spid="68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52B9-133F-DB4E-B6E8-796DA6C0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C6B3-7AFA-324D-AE68-A5CAE6AAC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7" name="Slide from Tinne Tuytelaars"/>
          <p:cNvSpPr txBox="1"/>
          <p:nvPr/>
        </p:nvSpPr>
        <p:spPr>
          <a:xfrm>
            <a:off x="7694772" y="9099534"/>
            <a:ext cx="444330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from Tinne Tuytelaars</a:t>
            </a:r>
          </a:p>
        </p:txBody>
      </p:sp>
      <p:sp>
        <p:nvSpPr>
          <p:cNvPr id="688" name="Lindeberg et al, 1996"/>
          <p:cNvSpPr txBox="1"/>
          <p:nvPr/>
        </p:nvSpPr>
        <p:spPr>
          <a:xfrm>
            <a:off x="9862239" y="1498011"/>
            <a:ext cx="444330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Lindeberg et al, 1996</a:t>
            </a:r>
          </a:p>
        </p:txBody>
      </p:sp>
      <p:pic>
        <p:nvPicPr>
          <p:cNvPr id="68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lide from Tinne Tuytelaars"/>
          <p:cNvSpPr txBox="1"/>
          <p:nvPr/>
        </p:nvSpPr>
        <p:spPr>
          <a:xfrm>
            <a:off x="7478024" y="9099534"/>
            <a:ext cx="4009814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300"/>
              </a:spcBef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from Tinne Tuytelaars</a:t>
            </a:r>
          </a:p>
        </p:txBody>
      </p:sp>
      <p:sp>
        <p:nvSpPr>
          <p:cNvPr id="691" name="Lindeberg et al., 1996"/>
          <p:cNvSpPr txBox="1"/>
          <p:nvPr/>
        </p:nvSpPr>
        <p:spPr>
          <a:xfrm>
            <a:off x="10404104" y="1467235"/>
            <a:ext cx="40098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Lindeberg et al., 1996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Why extract featur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extract features?</a:t>
            </a:r>
          </a:p>
        </p:txBody>
      </p:sp>
      <p:sp>
        <p:nvSpPr>
          <p:cNvPr id="225" name="Motivation: panorama stitch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r>
              <a:t>Motivation: panorama stitching</a:t>
            </a:r>
          </a:p>
          <a:p>
            <a:pPr marL="647700" lvl="1" indent="-266700">
              <a:buFont typeface="Calibri"/>
              <a:defRPr sz="2800"/>
            </a:pPr>
            <a:r>
              <a:t>We have two images – how do we combine them?</a:t>
            </a:r>
          </a:p>
          <a:p>
            <a:pPr marL="647700" lvl="1" indent="-266700">
              <a:buFont typeface="Calibri"/>
              <a:defRPr sz="2800"/>
            </a:pPr>
            <a:r>
              <a:t>Step1: extract features</a:t>
            </a:r>
          </a:p>
          <a:p>
            <a:pPr marL="647700" lvl="1" indent="-266700">
              <a:buFont typeface="Calibri"/>
              <a:defRPr sz="2800"/>
            </a:pPr>
            <a:r>
              <a:t>Step2: match features</a:t>
            </a:r>
          </a:p>
          <a:p>
            <a:pPr marL="647700" lvl="1" indent="-266700">
              <a:buFont typeface="Calibri"/>
              <a:defRPr sz="2800"/>
            </a:pPr>
            <a:r>
              <a:t>Step3: align images</a:t>
            </a:r>
          </a:p>
        </p:txBody>
      </p:sp>
      <p:pic>
        <p:nvPicPr>
          <p:cNvPr id="227" name="homography" descr="homograp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65" y="4735689"/>
            <a:ext cx="8094135" cy="4048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AB9C-4216-6343-A4D6-DBB6111F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35EB-83A8-B649-BEE4-6C15C31CE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49BC-5C4E-084A-A262-D5532E47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1F17-B212-2C4C-92C9-0CB2F39D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ED5A-8B8E-E543-86AD-A87DE481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BA41-0455-F647-98AB-3D4678BB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5EA5-8350-1049-9D3E-0060CAEC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93DE6-23CD-5C42-987A-0613F4508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DB8C-AD61-784C-BE68-8DC3137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806F-038A-3A48-9688-262A088C4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22E1-9178-E540-8208-F5FDA8A4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775-D5D8-D142-A993-BEA45341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B371-324B-2546-A922-BE601305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5BF7-F7A3-6B4D-9682-FA95775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90" y="-1300481"/>
            <a:ext cx="14508482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Implementation</a:t>
            </a:r>
          </a:p>
        </p:txBody>
      </p:sp>
      <p:sp>
        <p:nvSpPr>
          <p:cNvPr id="721" name="Instead of computing f for larger and larger windows, we can implement using a fixed window size with a Gaussian pyramid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Calibri"/>
            </a:lvl1pPr>
          </a:lstStyle>
          <a:p>
            <a:r>
              <a:t>Instead of computing f for larger and larger windows, we can implement using a fixed window size with a Gaussian pyramid</a:t>
            </a:r>
          </a:p>
        </p:txBody>
      </p:sp>
      <p:pic>
        <p:nvPicPr>
          <p:cNvPr id="72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0" y="4768427"/>
            <a:ext cx="5418668" cy="4334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758" y="4768426"/>
            <a:ext cx="2709335" cy="216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211" y="4768427"/>
            <a:ext cx="1354668" cy="1083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812" y="4768426"/>
            <a:ext cx="650241" cy="51929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Rectangle"/>
          <p:cNvSpPr/>
          <p:nvPr/>
        </p:nvSpPr>
        <p:spPr>
          <a:xfrm>
            <a:off x="3962665" y="5775396"/>
            <a:ext cx="388339" cy="386081"/>
          </a:xfrm>
          <a:prstGeom prst="rect">
            <a:avLst/>
          </a:prstGeom>
          <a:ln w="76200">
            <a:solidFill>
              <a:srgbClr val="FFC000"/>
            </a:solidFill>
          </a:ln>
          <a:effectLst>
            <a:outerShdw blurRad="88900" rotWithShape="0">
              <a:srgbClr val="808080">
                <a:alpha val="9399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728" name="Square"/>
          <p:cNvSpPr/>
          <p:nvPr/>
        </p:nvSpPr>
        <p:spPr>
          <a:xfrm>
            <a:off x="9056212" y="5170311"/>
            <a:ext cx="388339" cy="388338"/>
          </a:xfrm>
          <a:prstGeom prst="rect">
            <a:avLst/>
          </a:prstGeom>
          <a:ln w="76200">
            <a:solidFill>
              <a:srgbClr val="FFC000"/>
            </a:solidFill>
          </a:ln>
          <a:effectLst>
            <a:outerShdw blurRad="88900" rotWithShape="0">
              <a:srgbClr val="808080">
                <a:alpha val="9399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729" name="Square"/>
          <p:cNvSpPr/>
          <p:nvPr/>
        </p:nvSpPr>
        <p:spPr>
          <a:xfrm>
            <a:off x="11751998" y="4908409"/>
            <a:ext cx="386081" cy="386081"/>
          </a:xfrm>
          <a:prstGeom prst="rect">
            <a:avLst/>
          </a:prstGeom>
          <a:ln w="76200">
            <a:solidFill>
              <a:srgbClr val="FFC000"/>
            </a:solidFill>
          </a:ln>
          <a:effectLst>
            <a:outerShdw blurRad="88900" rotWithShape="0">
              <a:srgbClr val="808080">
                <a:alpha val="9399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730" name="Rectangle"/>
          <p:cNvSpPr/>
          <p:nvPr/>
        </p:nvSpPr>
        <p:spPr>
          <a:xfrm>
            <a:off x="13174398" y="4768427"/>
            <a:ext cx="388339" cy="386081"/>
          </a:xfrm>
          <a:prstGeom prst="rect">
            <a:avLst/>
          </a:prstGeom>
          <a:ln w="76200">
            <a:solidFill>
              <a:srgbClr val="FFC000"/>
            </a:solidFill>
          </a:ln>
          <a:effectLst>
            <a:outerShdw blurRad="88900" rotWithShape="0">
              <a:srgbClr val="808080">
                <a:alpha val="9399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731" name="(sometimes need to create in-between levels, e.g. a ¾-size image)"/>
          <p:cNvSpPr txBox="1"/>
          <p:nvPr/>
        </p:nvSpPr>
        <p:spPr>
          <a:xfrm>
            <a:off x="9103625" y="6980839"/>
            <a:ext cx="498517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(sometimes need to create in-between levels, e.g. a ¾-size image)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0C950-39AE-5FB6-DE50-4D689276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Another common definition of f</a:t>
            </a:r>
            <a:endParaRPr lang="en-KR" dirty="0"/>
          </a:p>
        </p:txBody>
      </p:sp>
      <p:sp>
        <p:nvSpPr>
          <p:cNvPr id="733" name="The Laplacian of Gaussian (LoG)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Calibri"/>
            </a:lvl1pPr>
          </a:lstStyle>
          <a:p>
            <a:r>
              <a:rPr lang="en-US"/>
              <a:t>The Laplacian of Gaussian (LoG) </a:t>
            </a:r>
          </a:p>
        </p:txBody>
      </p:sp>
      <p:pic>
        <p:nvPicPr>
          <p:cNvPr id="735" name="log_color" descr="log_col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99" y="3377636"/>
            <a:ext cx="4854224" cy="364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log" descr="lo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0" y="3914986"/>
            <a:ext cx="2429370" cy="242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465" y="7261013"/>
            <a:ext cx="4224303" cy="170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(very similar to a Difference of Gaussians (DoG) – i.e. a Gaussian minus a slightly smaller Gaussian)"/>
          <p:cNvSpPr txBox="1"/>
          <p:nvPr/>
        </p:nvSpPr>
        <p:spPr>
          <a:xfrm>
            <a:off x="8128264" y="7005203"/>
            <a:ext cx="704426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(very similar to a Difference of Gaussians (DoG) – i.e. a Gaussian minus a slightly smaller Gaussian)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aplacian of Gaussia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Laplacian of Gaussian</a:t>
            </a:r>
          </a:p>
        </p:txBody>
      </p:sp>
      <p:sp>
        <p:nvSpPr>
          <p:cNvPr id="740" name="“Blob” detector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“Blob” detector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and minima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7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11" y="5093547"/>
            <a:ext cx="512517" cy="512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C:\snavely\work\teaching\09Fa-CS6610\lectures\lec03\butterfly_bw.png" descr="C:\snavely\work\teaching\09Fa-CS6610\lectures\lec03\butterfly_b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0" y="3467946"/>
            <a:ext cx="5093548" cy="3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C:\snavely\work\teaching\09Fa-CS6610\lectures\lec03\b_l.png" descr="C:\snavely\work\teaching\09Fa-CS6610\lectures\lec03\b_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90" y="3467946"/>
            <a:ext cx="5093548" cy="3684694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*"/>
          <p:cNvSpPr txBox="1"/>
          <p:nvPr/>
        </p:nvSpPr>
        <p:spPr>
          <a:xfrm>
            <a:off x="7604460" y="3982152"/>
            <a:ext cx="1065672" cy="151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746" name="="/>
          <p:cNvSpPr txBox="1"/>
          <p:nvPr/>
        </p:nvSpPr>
        <p:spPr>
          <a:xfrm>
            <a:off x="8663835" y="4409175"/>
            <a:ext cx="47769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=</a:t>
            </a:r>
          </a:p>
        </p:txBody>
      </p:sp>
      <p:sp>
        <p:nvSpPr>
          <p:cNvPr id="747" name="Line"/>
          <p:cNvSpPr/>
          <p:nvPr/>
        </p:nvSpPr>
        <p:spPr>
          <a:xfrm flipH="1" flipV="1">
            <a:off x="11672975" y="6734950"/>
            <a:ext cx="248356" cy="742810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48" name="maximum"/>
          <p:cNvSpPr txBox="1"/>
          <p:nvPr/>
        </p:nvSpPr>
        <p:spPr>
          <a:xfrm>
            <a:off x="10660519" y="7165034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maximum</a:t>
            </a:r>
          </a:p>
        </p:txBody>
      </p:sp>
      <p:sp>
        <p:nvSpPr>
          <p:cNvPr id="749" name="minima"/>
          <p:cNvSpPr txBox="1"/>
          <p:nvPr/>
        </p:nvSpPr>
        <p:spPr>
          <a:xfrm>
            <a:off x="11481477" y="2256625"/>
            <a:ext cx="109645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minima</a:t>
            </a:r>
          </a:p>
        </p:txBody>
      </p:sp>
      <p:sp>
        <p:nvSpPr>
          <p:cNvPr id="750" name="Line"/>
          <p:cNvSpPr/>
          <p:nvPr/>
        </p:nvSpPr>
        <p:spPr>
          <a:xfrm flipH="1">
            <a:off x="10837598" y="2926079"/>
            <a:ext cx="1733974" cy="1842348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51" name="Line"/>
          <p:cNvSpPr/>
          <p:nvPr/>
        </p:nvSpPr>
        <p:spPr>
          <a:xfrm>
            <a:off x="12944105" y="2926080"/>
            <a:ext cx="325121" cy="173397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DF02D-5143-124B-A8DC-BF929EED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0" name="http://farm1.static.flickr.com/47/136915456_c6f719ea3f.jpg?v=0" descr="http://farm1.static.flickr.com/47/136915456_c6f719ea3f.jpg?v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95" y="3556752"/>
            <a:ext cx="5617352" cy="42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by Diva Sian"/>
          <p:cNvSpPr txBox="1"/>
          <p:nvPr/>
        </p:nvSpPr>
        <p:spPr>
          <a:xfrm>
            <a:off x="3368869" y="7680278"/>
            <a:ext cx="51477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by </a:t>
            </a:r>
            <a:r>
              <a:rPr sz="2200" u="sng">
                <a:hlinkClick r:id="rId3"/>
              </a:rPr>
              <a:t>Diva Sian</a:t>
            </a:r>
          </a:p>
        </p:txBody>
      </p:sp>
      <p:sp>
        <p:nvSpPr>
          <p:cNvPr id="232" name="by swashford"/>
          <p:cNvSpPr txBox="1"/>
          <p:nvPr/>
        </p:nvSpPr>
        <p:spPr>
          <a:xfrm>
            <a:off x="8932034" y="8329294"/>
            <a:ext cx="51477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by </a:t>
            </a:r>
            <a:r>
              <a:rPr sz="2200" u="sng">
                <a:hlinkClick r:id="rId4"/>
              </a:rPr>
              <a:t>swashford</a:t>
            </a:r>
          </a:p>
        </p:txBody>
      </p:sp>
      <p:pic>
        <p:nvPicPr>
          <p:cNvPr id="233" name="http://farm1.static.flickr.com/150/428567562_c51726836e.jpg?v=1174430488" descr="http://farm1.static.flickr.com/150/428567562_c51726836e.jpg?v=11744304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327" y="1980730"/>
            <a:ext cx="4754881" cy="633984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Point fonts used in EMF.…"/>
          <p:cNvSpPr txBox="1"/>
          <p:nvPr/>
        </p:nvSpPr>
        <p:spPr>
          <a:xfrm>
            <a:off x="2167730" y="9694217"/>
            <a:ext cx="130048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TexPoint</a:t>
            </a:r>
            <a:r>
              <a:rPr sz="2400" dirty="0"/>
              <a:t> fonts used in EMF.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Read the </a:t>
            </a:r>
            <a:r>
              <a:rPr sz="2400" dirty="0" err="1"/>
              <a:t>TexPoint</a:t>
            </a:r>
            <a:r>
              <a:rPr sz="2400" dirty="0"/>
              <a:t> manual before you delete this box.: AAAAAA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cale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Scale selection</a:t>
            </a:r>
          </a:p>
        </p:txBody>
      </p:sp>
      <p:sp>
        <p:nvSpPr>
          <p:cNvPr id="753" name="At what scale does the Laplacian achieve a maximum response for a binary circle of radius r?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Calibri"/>
            </a:lvl1pPr>
          </a:lstStyle>
          <a:p>
            <a:r>
              <a:t>At what scale does the Laplacian achieve a maximum response for a binary circle of radius r?</a:t>
            </a:r>
          </a:p>
        </p:txBody>
      </p:sp>
      <p:sp>
        <p:nvSpPr>
          <p:cNvPr id="755" name="Rectangle"/>
          <p:cNvSpPr/>
          <p:nvPr/>
        </p:nvSpPr>
        <p:spPr>
          <a:xfrm>
            <a:off x="2817971" y="4985174"/>
            <a:ext cx="3359575" cy="3142827"/>
          </a:xfrm>
          <a:prstGeom prst="rect">
            <a:avLst/>
          </a:prstGeom>
          <a:solidFill>
            <a:srgbClr val="6D7472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56" name="Circle"/>
          <p:cNvSpPr/>
          <p:nvPr/>
        </p:nvSpPr>
        <p:spPr>
          <a:xfrm>
            <a:off x="3576585" y="5635413"/>
            <a:ext cx="1842347" cy="1842348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57" name="Line"/>
          <p:cNvSpPr/>
          <p:nvPr/>
        </p:nvSpPr>
        <p:spPr>
          <a:xfrm>
            <a:off x="4551945" y="6502400"/>
            <a:ext cx="86698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58" name="r"/>
          <p:cNvSpPr txBox="1"/>
          <p:nvPr/>
        </p:nvSpPr>
        <p:spPr>
          <a:xfrm>
            <a:off x="4557726" y="6158065"/>
            <a:ext cx="20518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</a:t>
            </a:r>
          </a:p>
        </p:txBody>
      </p:sp>
      <p:sp>
        <p:nvSpPr>
          <p:cNvPr id="759" name="image"/>
          <p:cNvSpPr txBox="1"/>
          <p:nvPr/>
        </p:nvSpPr>
        <p:spPr>
          <a:xfrm>
            <a:off x="3538795" y="8000411"/>
            <a:ext cx="9425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</a:t>
            </a:r>
          </a:p>
        </p:txBody>
      </p:sp>
      <p:pic>
        <p:nvPicPr>
          <p:cNvPr id="760" name="log_color" descr="log_col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38" y="4768427"/>
            <a:ext cx="4660054" cy="3495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log" descr="lo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32" y="5093547"/>
            <a:ext cx="2926081" cy="2926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Laplacian"/>
          <p:cNvSpPr txBox="1"/>
          <p:nvPr/>
        </p:nvSpPr>
        <p:spPr>
          <a:xfrm>
            <a:off x="8825386" y="8000411"/>
            <a:ext cx="142346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Laplacian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haracteristic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 scale</a:t>
            </a:r>
          </a:p>
        </p:txBody>
      </p:sp>
      <p:sp>
        <p:nvSpPr>
          <p:cNvPr id="764" name="We define the characteristic scale as the scale that produces peak of Laplacian respons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Calibri"/>
            </a:lvl1pPr>
          </a:lstStyle>
          <a:p>
            <a:r>
              <a:t>We define the characteristic scale as the scale that produces peak of Laplacian response</a:t>
            </a:r>
          </a:p>
        </p:txBody>
      </p:sp>
      <p:pic>
        <p:nvPicPr>
          <p:cNvPr id="766" name="scale_selection" descr="scale_sel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5" y="3865315"/>
            <a:ext cx="7802881" cy="39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Oval"/>
          <p:cNvSpPr/>
          <p:nvPr/>
        </p:nvSpPr>
        <p:spPr>
          <a:xfrm>
            <a:off x="6227216" y="5052907"/>
            <a:ext cx="1235005" cy="1196623"/>
          </a:xfrm>
          <a:prstGeom prst="ellipse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68" name="Line"/>
          <p:cNvSpPr/>
          <p:nvPr/>
        </p:nvSpPr>
        <p:spPr>
          <a:xfrm flipH="1" flipV="1">
            <a:off x="6936158" y="6305974"/>
            <a:ext cx="1408855" cy="193040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69" name="Line"/>
          <p:cNvSpPr/>
          <p:nvPr/>
        </p:nvSpPr>
        <p:spPr>
          <a:xfrm flipV="1">
            <a:off x="11271091" y="7586134"/>
            <a:ext cx="108375" cy="65024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70" name="characteristic scale"/>
          <p:cNvSpPr txBox="1"/>
          <p:nvPr/>
        </p:nvSpPr>
        <p:spPr>
          <a:xfrm>
            <a:off x="8453385" y="7892038"/>
            <a:ext cx="281770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characteristic scale</a:t>
            </a:r>
          </a:p>
        </p:txBody>
      </p:sp>
      <p:sp>
        <p:nvSpPr>
          <p:cNvPr id="771" name="T. Lindeberg (1998). &quot;Feature detection with automatic scale selection.&quot; International Journal of Computer Vision 30 (2): pp 77--116."/>
          <p:cNvSpPr txBox="1"/>
          <p:nvPr/>
        </p:nvSpPr>
        <p:spPr>
          <a:xfrm>
            <a:off x="2817971" y="8803227"/>
            <a:ext cx="11812695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T. Lindeberg (1998). </a:t>
            </a:r>
            <a:r>
              <a:rPr sz="2800" u="sng">
                <a:latin typeface="Calibri"/>
                <a:ea typeface="Calibri"/>
                <a:cs typeface="Calibri"/>
                <a:sym typeface="Calibri"/>
                <a:hlinkClick r:id="rId3"/>
              </a:rPr>
              <a:t>"Feature detection with automatic scale selection."</a:t>
            </a:r>
            <a:r>
              <a:rPr sz="2400"/>
              <a:t> International Journal of Computer Vision 30 (2): pp 77--116. 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 animBg="1" advAuto="0"/>
      <p:bldP spid="768" grpId="0" animBg="1" advAuto="0"/>
      <p:bldP spid="769" grpId="0" animBg="1" advAuto="0"/>
      <p:bldP spid="770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DF157-1AE7-D26D-2D15-25B64786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Scale-space blob detector: Example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2774-D478-1233-6052-793D4609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75" name="C:\snavely\work\teaching\09Fa-CS6610\lectures\lec03\butterfly_bw.png" descr="C:\snavely\work\teaching\09Fa-CS6610\lectures\lec03\butterfly_b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810" y="2560320"/>
            <a:ext cx="7396482" cy="5350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ADA2C-456E-159A-2720-E3E62893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Scale-space blob detector: Example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7DBB2-833C-24A0-0D8E-858F335B5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79" name="pyramid_10" descr="pyramid_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pyramid_1" descr="pyramid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pyramid_2" descr="pyramid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yramid_3" descr="pyramid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yramid_4" descr="pyramid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pyramid_5" descr="pyramid_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yramid_6" descr="pyramid_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yramid_7" descr="pyramid_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pyramid_8" descr="pyramid_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pyramid_9" descr="pyramid_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931" y="1727200"/>
            <a:ext cx="9762633" cy="732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" grpId="0" animBg="1" advAuto="0"/>
      <p:bldP spid="780" grpId="0" animBg="1" advAuto="0"/>
      <p:bldP spid="781" grpId="0" animBg="1" advAuto="0"/>
      <p:bldP spid="782" grpId="0" animBg="1" advAuto="0"/>
      <p:bldP spid="783" grpId="0" animBg="1" advAuto="0"/>
      <p:bldP spid="784" grpId="0" animBg="1" advAuto="0"/>
      <p:bldP spid="785" grpId="0" animBg="1" advAuto="0"/>
      <p:bldP spid="786" grpId="0" animBg="1" advAuto="0"/>
      <p:bldP spid="787" grpId="0" animBg="1" advAuto="0"/>
      <p:bldP spid="78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54B12-5D3D-9873-D852-23B66656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5B406-682B-5DAD-77C0-02E60037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92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24" y="2519680"/>
            <a:ext cx="7321974" cy="528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Feature Match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68E8-6657-FA4B-A435-585A68F65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eature descrip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descriptors</a:t>
            </a:r>
          </a:p>
        </p:txBody>
      </p:sp>
      <p:sp>
        <p:nvSpPr>
          <p:cNvPr id="797" name="We know how to detect good point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1200"/>
              </a:spcBef>
              <a:buSzTx/>
              <a:buNone/>
            </a:pPr>
            <a:r>
              <a:t>We know how to detect good points</a:t>
            </a:r>
          </a:p>
          <a:p>
            <a:pPr marL="342900" indent="-342900">
              <a:spcBef>
                <a:spcPts val="1200"/>
              </a:spcBef>
              <a:buSzTx/>
              <a:buNone/>
            </a:pPr>
            <a:r>
              <a:t>Next question: How to match them?</a:t>
            </a:r>
          </a:p>
        </p:txBody>
      </p:sp>
      <p:pic>
        <p:nvPicPr>
          <p:cNvPr id="799" name="SIFT2" descr="SIF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087" y="4443307"/>
            <a:ext cx="5226757" cy="37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SIFT1" descr="SIF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20" y="4443307"/>
            <a:ext cx="5226757" cy="378855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Line"/>
          <p:cNvSpPr/>
          <p:nvPr/>
        </p:nvSpPr>
        <p:spPr>
          <a:xfrm flipV="1">
            <a:off x="6815367" y="5581226"/>
            <a:ext cx="2709335" cy="216748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02" name="Line"/>
          <p:cNvSpPr/>
          <p:nvPr/>
        </p:nvSpPr>
        <p:spPr>
          <a:xfrm>
            <a:off x="8156487" y="5965049"/>
            <a:ext cx="2582899" cy="20321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03" name="Line"/>
          <p:cNvSpPr/>
          <p:nvPr/>
        </p:nvSpPr>
        <p:spPr>
          <a:xfrm flipV="1">
            <a:off x="7433998" y="7531947"/>
            <a:ext cx="2415823" cy="203201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04" name="Line"/>
          <p:cNvSpPr/>
          <p:nvPr/>
        </p:nvSpPr>
        <p:spPr>
          <a:xfrm flipV="1">
            <a:off x="8084237" y="6881706"/>
            <a:ext cx="2470010" cy="58704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05" name="Line"/>
          <p:cNvSpPr/>
          <p:nvPr/>
        </p:nvSpPr>
        <p:spPr>
          <a:xfrm flipV="1">
            <a:off x="7036628" y="6285654"/>
            <a:ext cx="2596446" cy="185139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06" name="?"/>
          <p:cNvSpPr txBox="1"/>
          <p:nvPr/>
        </p:nvSpPr>
        <p:spPr>
          <a:xfrm>
            <a:off x="8146345" y="3485554"/>
            <a:ext cx="107240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Feature descrip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descriptors</a:t>
            </a:r>
          </a:p>
        </p:txBody>
      </p:sp>
      <p:sp>
        <p:nvSpPr>
          <p:cNvPr id="808" name="Lots of possibilities (this is a popular research area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Lots of possibilities (this is a popular research area)</a:t>
            </a:r>
          </a:p>
          <a:p>
            <a:pPr lvl="1"/>
            <a:r>
              <a:t>Simple option:  match square windows around the point</a:t>
            </a:r>
          </a:p>
          <a:p>
            <a:pPr lvl="1"/>
            <a:r>
              <a:t>State of the art approaches:  SIFT, SURF, FREAK, BRISK</a:t>
            </a:r>
          </a:p>
          <a:p>
            <a:pPr lvl="1"/>
            <a:r>
              <a:t>David Lowe, UBC  </a:t>
            </a:r>
            <a:r>
              <a:rPr u="sng">
                <a:hlinkClick r:id="rId2"/>
              </a:rPr>
              <a:t>http://www.cs.ubc.ca/~lowe/keypoints/</a:t>
            </a:r>
            <a: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nvari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Invariance</a:t>
            </a:r>
          </a:p>
        </p:txBody>
      </p:sp>
      <p:sp>
        <p:nvSpPr>
          <p:cNvPr id="811" name="Suppose we are comparing two images I1 and I2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Suppose we are comparing two images I1 and I2</a:t>
            </a:r>
          </a:p>
          <a:p>
            <a:pPr lvl="1"/>
            <a:r>
              <a:t>I2 may be a transformed version of I1</a:t>
            </a:r>
          </a:p>
          <a:p>
            <a:pPr lvl="1"/>
            <a:r>
              <a:t>What kinds of transformations are we likely to encounter in practice?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Invarianc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Invariance</a:t>
            </a:r>
          </a:p>
        </p:txBody>
      </p:sp>
      <p:sp>
        <p:nvSpPr>
          <p:cNvPr id="814" name="Suppose we are comparing two images I1 and I2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we are comparing two images I1 and I2</a:t>
            </a:r>
          </a:p>
          <a:p>
            <a:pPr lvl="1"/>
            <a:r>
              <a:rPr lang="en-US"/>
              <a:t>I2 may be a transformed version of I1</a:t>
            </a:r>
          </a:p>
          <a:p>
            <a:pPr lvl="1"/>
            <a:r>
              <a:rPr lang="en-US"/>
              <a:t>What kinds of transformations are we likely to encounter in practice?</a:t>
            </a:r>
          </a:p>
          <a:p>
            <a:r>
              <a:rPr lang="en-US"/>
              <a:t>We’d like to find the same features regardless of the transformation</a:t>
            </a:r>
          </a:p>
          <a:p>
            <a:pPr lvl="1"/>
            <a:r>
              <a:rPr lang="en-US"/>
              <a:t>This is called transformational invariance</a:t>
            </a:r>
          </a:p>
          <a:p>
            <a:pPr lvl="1"/>
            <a:r>
              <a:rPr lang="en-US"/>
              <a:t>Most feature methods are designed to be invariant to </a:t>
            </a:r>
          </a:p>
          <a:p>
            <a:pPr lvl="2"/>
            <a:r>
              <a:rPr lang="en-US"/>
              <a:t>Translation, 2D rotation, scale</a:t>
            </a:r>
          </a:p>
          <a:p>
            <a:pPr lvl="1"/>
            <a:r>
              <a:rPr lang="en-US"/>
              <a:t>They can usually also handle</a:t>
            </a:r>
          </a:p>
          <a:p>
            <a:pPr lvl="2"/>
            <a:r>
              <a:rPr lang="en-US"/>
              <a:t>Limited 3D rotations (SIFT works up to about 60 degrees)</a:t>
            </a:r>
          </a:p>
          <a:p>
            <a:pPr lvl="2"/>
            <a:r>
              <a:rPr lang="en-US"/>
              <a:t>Limited affine transformations (some are fully affine invariant)</a:t>
            </a:r>
          </a:p>
          <a:p>
            <a:pPr lvl="2"/>
            <a:r>
              <a:rPr lang="en-US"/>
              <a:t>Limited illumination/contrast changes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Harder 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Harder case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F45181-5649-194C-94D5-8F4DFB18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7" name="http://farm1.static.flickr.com/47/136915456_c6f719ea3f.jpg?v=0" descr="http://farm1.static.flickr.com/47/136915456_c6f719ea3f.jpg?v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62" y="2604299"/>
            <a:ext cx="5617353" cy="42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by Diva Sian"/>
          <p:cNvSpPr txBox="1"/>
          <p:nvPr/>
        </p:nvSpPr>
        <p:spPr>
          <a:xfrm>
            <a:off x="2691535" y="6689725"/>
            <a:ext cx="51477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by </a:t>
            </a:r>
            <a:r>
              <a:rPr sz="2200" u="sng">
                <a:hlinkClick r:id="rId3"/>
              </a:rPr>
              <a:t>Diva Sian</a:t>
            </a:r>
          </a:p>
        </p:txBody>
      </p:sp>
      <p:pic>
        <p:nvPicPr>
          <p:cNvPr id="239" name="http://farm1.static.flickr.com/133/328570837_37b6289916.jpg?v=0" descr="http://farm1.static.flickr.com/133/328570837_37b6289916.jpg?v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01" y="2651713"/>
            <a:ext cx="5933442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by scgbt"/>
          <p:cNvSpPr txBox="1"/>
          <p:nvPr/>
        </p:nvSpPr>
        <p:spPr>
          <a:xfrm>
            <a:off x="9031376" y="6689725"/>
            <a:ext cx="51477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by </a:t>
            </a:r>
            <a:r>
              <a:rPr sz="2200" u="sng">
                <a:hlinkClick r:id="rId5"/>
              </a:rPr>
              <a:t>scgbt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9E8049-6899-138D-46F9-8D4A63E6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invariance</a:t>
            </a:r>
            <a:endParaRPr lang="en-KR" dirty="0"/>
          </a:p>
        </p:txBody>
      </p:sp>
      <p:sp>
        <p:nvSpPr>
          <p:cNvPr id="817" name="Need both of the following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both of the following:</a:t>
            </a:r>
          </a:p>
          <a:p>
            <a:r>
              <a:rPr lang="en-US" dirty="0"/>
              <a:t>1. Make sure your detector is invariant</a:t>
            </a:r>
          </a:p>
          <a:p>
            <a:pPr lvl="1"/>
            <a:r>
              <a:rPr lang="en-US" dirty="0"/>
              <a:t>Harris is invariant to translation and rotation</a:t>
            </a:r>
          </a:p>
          <a:p>
            <a:pPr lvl="1"/>
            <a:r>
              <a:rPr lang="en-US" dirty="0"/>
              <a:t>Scale is trickier</a:t>
            </a:r>
          </a:p>
          <a:p>
            <a:pPr lvl="2"/>
            <a:r>
              <a:rPr lang="en-US" dirty="0"/>
              <a:t>common approach is to detect features at many scales using a Gaussian pyramid (e.g., MOPS)</a:t>
            </a:r>
          </a:p>
          <a:p>
            <a:pPr lvl="2"/>
            <a:r>
              <a:rPr lang="en-US" dirty="0"/>
              <a:t>More sophisticated methods find “the best scale” to represent each feature (e.g., SIFT)</a:t>
            </a:r>
          </a:p>
          <a:p>
            <a:r>
              <a:rPr lang="en-US" dirty="0"/>
              <a:t>2.  Design an invariant feature descriptor</a:t>
            </a:r>
          </a:p>
          <a:p>
            <a:pPr lvl="1"/>
            <a:r>
              <a:rPr lang="en-US" dirty="0"/>
              <a:t>A descriptor captures the information in a region around the detected feature point</a:t>
            </a:r>
          </a:p>
          <a:p>
            <a:pPr lvl="1"/>
            <a:r>
              <a:rPr lang="en-US" dirty="0"/>
              <a:t>The simplest descriptor:  a square window of pixels </a:t>
            </a:r>
          </a:p>
          <a:p>
            <a:pPr lvl="2"/>
            <a:r>
              <a:rPr lang="en-US" dirty="0"/>
              <a:t>What’s this invariant to?</a:t>
            </a:r>
          </a:p>
          <a:p>
            <a:pPr lvl="1"/>
            <a:r>
              <a:rPr lang="en-US" dirty="0"/>
              <a:t>Let’s look at some better approaches…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F0B67-67BF-1E0D-C02B-EDC34533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Rotation invariance for feature descriptors</a:t>
            </a:r>
            <a:endParaRPr lang="en-KR" dirty="0"/>
          </a:p>
        </p:txBody>
      </p:sp>
      <p:sp>
        <p:nvSpPr>
          <p:cNvPr id="820" name="Find dominant orientation of the image patch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dominant orientation of the image patch</a:t>
            </a:r>
          </a:p>
          <a:p>
            <a:pPr lvl="1"/>
            <a:r>
              <a:rPr lang="en-US" dirty="0"/>
              <a:t>This is given by x+, the eigenvector of H corresponding to </a:t>
            </a:r>
            <a:r>
              <a:rPr lang="el-GR" dirty="0" err="1"/>
              <a:t>λ</a:t>
            </a:r>
            <a:r>
              <a:rPr lang="el-GR" dirty="0"/>
              <a:t>+</a:t>
            </a:r>
          </a:p>
          <a:p>
            <a:pPr lvl="2"/>
            <a:r>
              <a:rPr lang="el-GR" dirty="0" err="1"/>
              <a:t>λ</a:t>
            </a:r>
            <a:r>
              <a:rPr lang="el-GR" dirty="0"/>
              <a:t>+ </a:t>
            </a:r>
            <a:r>
              <a:rPr lang="en-US" dirty="0"/>
              <a:t>is the larger eigenvalue</a:t>
            </a:r>
          </a:p>
          <a:p>
            <a:pPr lvl="1"/>
            <a:r>
              <a:rPr lang="en-US" dirty="0"/>
              <a:t>Rotate the patch according to this angle</a:t>
            </a:r>
          </a:p>
        </p:txBody>
      </p:sp>
      <p:pic>
        <p:nvPicPr>
          <p:cNvPr id="822" name="matierb1" descr="matier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24" y="4158344"/>
            <a:ext cx="7057814" cy="4971628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Figure by Matthew Brown"/>
          <p:cNvSpPr txBox="1"/>
          <p:nvPr/>
        </p:nvSpPr>
        <p:spPr>
          <a:xfrm>
            <a:off x="6873166" y="9154136"/>
            <a:ext cx="359393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Figure by Matthew Brown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2AE48-463B-A116-F6B4-807136B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Oriented </a:t>
            </a:r>
            <a:r>
              <a:rPr lang="en-US" dirty="0" err="1"/>
              <a:t>PatcheS</a:t>
            </a:r>
            <a:r>
              <a:rPr lang="en-US" dirty="0"/>
              <a:t> descriptor</a:t>
            </a:r>
            <a:endParaRPr lang="en-KR" dirty="0"/>
          </a:p>
        </p:txBody>
      </p:sp>
      <p:sp>
        <p:nvSpPr>
          <p:cNvPr id="825" name="Take 40x40 square window around detected featur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40x40 square window around detected feature</a:t>
            </a:r>
          </a:p>
          <a:p>
            <a:pPr lvl="1"/>
            <a:r>
              <a:rPr lang="en-US"/>
              <a:t>Scale to 1/5 size (using prefiltering) &amp; rotate</a:t>
            </a:r>
          </a:p>
          <a:p>
            <a:pPr lvl="1"/>
            <a:r>
              <a:rPr lang="en-US"/>
              <a:t>Sample 8x8 square window centered at feature</a:t>
            </a:r>
          </a:p>
          <a:p>
            <a:pPr lvl="1"/>
            <a:r>
              <a:rPr lang="en-US"/>
              <a:t>Intensity normalize the window by subtracting the mean, dividing by the standard deviation in the window</a:t>
            </a:r>
          </a:p>
        </p:txBody>
      </p:sp>
      <p:sp>
        <p:nvSpPr>
          <p:cNvPr id="827" name="CSE 576: Computer Vision"/>
          <p:cNvSpPr txBox="1"/>
          <p:nvPr/>
        </p:nvSpPr>
        <p:spPr>
          <a:xfrm>
            <a:off x="6611037" y="8263326"/>
            <a:ext cx="41181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CSE 576: Computer Vision</a:t>
            </a:r>
          </a:p>
        </p:txBody>
      </p:sp>
      <p:pic>
        <p:nvPicPr>
          <p:cNvPr id="828" name="matierb1" descr="matier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027" y="4995476"/>
            <a:ext cx="5464208" cy="384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matierbf1" descr="matierb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672" y="5944729"/>
            <a:ext cx="2819966" cy="2826738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Line"/>
          <p:cNvSpPr/>
          <p:nvPr/>
        </p:nvSpPr>
        <p:spPr>
          <a:xfrm>
            <a:off x="9970611" y="5527040"/>
            <a:ext cx="2831255" cy="2258"/>
          </a:xfrm>
          <a:prstGeom prst="line">
            <a:avLst/>
          </a:prstGeom>
          <a:ln w="63500">
            <a:solidFill>
              <a:srgbClr val="0000F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31" name="Line"/>
          <p:cNvSpPr/>
          <p:nvPr/>
        </p:nvSpPr>
        <p:spPr>
          <a:xfrm>
            <a:off x="8461568" y="5791201"/>
            <a:ext cx="615810" cy="145193"/>
          </a:xfrm>
          <a:prstGeom prst="line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832" name="8 pixels"/>
          <p:cNvSpPr txBox="1"/>
          <p:nvPr/>
        </p:nvSpPr>
        <p:spPr>
          <a:xfrm>
            <a:off x="10725001" y="4971306"/>
            <a:ext cx="132247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 pixels</a:t>
            </a:r>
          </a:p>
        </p:txBody>
      </p:sp>
      <p:sp>
        <p:nvSpPr>
          <p:cNvPr id="833" name="40 pixels"/>
          <p:cNvSpPr txBox="1"/>
          <p:nvPr/>
        </p:nvSpPr>
        <p:spPr>
          <a:xfrm rot="720000">
            <a:off x="8341192" y="5307596"/>
            <a:ext cx="121667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40 pixels</a:t>
            </a:r>
          </a:p>
        </p:txBody>
      </p:sp>
      <p:sp>
        <p:nvSpPr>
          <p:cNvPr id="834" name="Adapted from slide by Matthew Brown"/>
          <p:cNvSpPr txBox="1"/>
          <p:nvPr/>
        </p:nvSpPr>
        <p:spPr>
          <a:xfrm>
            <a:off x="6025978" y="8996155"/>
            <a:ext cx="52883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Adapted from slide by Matthew Brown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83E8-2928-395D-B3D1-520990C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Detections at multiple scales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9F6D-9CB1-A887-A26F-094D2437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8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50" y="2052319"/>
            <a:ext cx="12977708" cy="661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cale Invariant Feature Transform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Feature Transform</a:t>
            </a:r>
          </a:p>
        </p:txBody>
      </p:sp>
      <p:sp>
        <p:nvSpPr>
          <p:cNvPr id="840" name="Basic idea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dirty="0"/>
              <a:t>Take 16x16 square window around detected feature</a:t>
            </a:r>
          </a:p>
          <a:p>
            <a:pPr lvl="1"/>
            <a:r>
              <a:rPr lang="en-US" dirty="0"/>
              <a:t>Compute edge orientation (angle of the gradient - 90°) for each pixel</a:t>
            </a:r>
          </a:p>
          <a:p>
            <a:pPr lvl="1"/>
            <a:r>
              <a:rPr lang="en-US" dirty="0"/>
              <a:t>Throw out weak edges (threshold gradient magnitude)</a:t>
            </a:r>
          </a:p>
          <a:p>
            <a:pPr lvl="1"/>
            <a:r>
              <a:rPr lang="en-US" dirty="0"/>
              <a:t>Create histogram of surviving edge orientations</a:t>
            </a:r>
          </a:p>
        </p:txBody>
      </p:sp>
      <p:sp>
        <p:nvSpPr>
          <p:cNvPr id="842" name="Adapted from slide by David Lowe"/>
          <p:cNvSpPr txBox="1"/>
          <p:nvPr/>
        </p:nvSpPr>
        <p:spPr>
          <a:xfrm>
            <a:off x="5696280" y="8955452"/>
            <a:ext cx="47769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Adapted from slide by David Lowe</a:t>
            </a:r>
          </a:p>
        </p:txBody>
      </p:sp>
      <p:pic>
        <p:nvPicPr>
          <p:cNvPr id="843" name="descrip" descr="descr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500" y="5444844"/>
            <a:ext cx="7178507" cy="3416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"/>
          <p:cNvGrpSpPr/>
          <p:nvPr/>
        </p:nvGrpSpPr>
        <p:grpSpPr>
          <a:xfrm>
            <a:off x="9023151" y="5737491"/>
            <a:ext cx="2581287" cy="3120637"/>
            <a:chOff x="0" y="0"/>
            <a:chExt cx="2581285" cy="3120635"/>
          </a:xfrm>
        </p:grpSpPr>
        <p:sp>
          <p:nvSpPr>
            <p:cNvPr id="844" name="Rectangle"/>
            <p:cNvSpPr/>
            <p:nvPr/>
          </p:nvSpPr>
          <p:spPr>
            <a:xfrm>
              <a:off x="0" y="0"/>
              <a:ext cx="2581286" cy="3120636"/>
            </a:xfrm>
            <a:prstGeom prst="rect">
              <a:avLst/>
            </a:prstGeom>
            <a:solidFill>
              <a:srgbClr val="6D7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grpSp>
          <p:nvGrpSpPr>
            <p:cNvPr id="856" name="Group"/>
            <p:cNvGrpSpPr/>
            <p:nvPr/>
          </p:nvGrpSpPr>
          <p:grpSpPr>
            <a:xfrm>
              <a:off x="151840" y="151840"/>
              <a:ext cx="2353526" cy="991774"/>
              <a:chOff x="0" y="0"/>
              <a:chExt cx="2353525" cy="991773"/>
            </a:xfrm>
          </p:grpSpPr>
          <p:sp>
            <p:nvSpPr>
              <p:cNvPr id="845" name="Line"/>
              <p:cNvSpPr/>
              <p:nvPr/>
            </p:nvSpPr>
            <p:spPr>
              <a:xfrm>
                <a:off x="75920" y="909667"/>
                <a:ext cx="2125765" cy="158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46" name="Rectangle"/>
              <p:cNvSpPr/>
              <p:nvPr/>
            </p:nvSpPr>
            <p:spPr>
              <a:xfrm>
                <a:off x="75920" y="0"/>
                <a:ext cx="227761" cy="909669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47" name="Rectangle"/>
              <p:cNvSpPr/>
              <p:nvPr/>
            </p:nvSpPr>
            <p:spPr>
              <a:xfrm>
                <a:off x="303680" y="455625"/>
                <a:ext cx="227762" cy="454044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48" name="Rectangle"/>
              <p:cNvSpPr/>
              <p:nvPr/>
            </p:nvSpPr>
            <p:spPr>
              <a:xfrm>
                <a:off x="531441" y="607500"/>
                <a:ext cx="227761" cy="302169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49" name="Rectangle"/>
              <p:cNvSpPr/>
              <p:nvPr/>
            </p:nvSpPr>
            <p:spPr>
              <a:xfrm>
                <a:off x="759201" y="830862"/>
                <a:ext cx="227762" cy="78806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50" name="Rectangle"/>
              <p:cNvSpPr/>
              <p:nvPr/>
            </p:nvSpPr>
            <p:spPr>
              <a:xfrm>
                <a:off x="986962" y="607500"/>
                <a:ext cx="227761" cy="302169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51" name="Rectangle"/>
              <p:cNvSpPr/>
              <p:nvPr/>
            </p:nvSpPr>
            <p:spPr>
              <a:xfrm>
                <a:off x="1214722" y="830862"/>
                <a:ext cx="227762" cy="78806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52" name="Rectangle"/>
              <p:cNvSpPr/>
              <p:nvPr/>
            </p:nvSpPr>
            <p:spPr>
              <a:xfrm>
                <a:off x="1442483" y="607500"/>
                <a:ext cx="227761" cy="302169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53" name="Rectangle"/>
              <p:cNvSpPr/>
              <p:nvPr/>
            </p:nvSpPr>
            <p:spPr>
              <a:xfrm>
                <a:off x="1670243" y="607500"/>
                <a:ext cx="227762" cy="303751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  <p:sp>
            <p:nvSpPr>
              <p:cNvPr id="854" name="0"/>
              <p:cNvSpPr txBox="1"/>
              <p:nvPr/>
            </p:nvSpPr>
            <p:spPr>
              <a:xfrm>
                <a:off x="0" y="678470"/>
                <a:ext cx="455521" cy="3133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855" name="2π"/>
              <p:cNvSpPr txBox="1"/>
              <p:nvPr/>
            </p:nvSpPr>
            <p:spPr>
              <a:xfrm>
                <a:off x="1518403" y="673725"/>
                <a:ext cx="835123" cy="3133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2π</a:t>
                </a:r>
              </a:p>
            </p:txBody>
          </p:sp>
        </p:grpSp>
        <p:grpSp>
          <p:nvGrpSpPr>
            <p:cNvPr id="866" name="Group"/>
            <p:cNvGrpSpPr/>
            <p:nvPr/>
          </p:nvGrpSpPr>
          <p:grpSpPr>
            <a:xfrm>
              <a:off x="759201" y="2049844"/>
              <a:ext cx="1214724" cy="759203"/>
              <a:chOff x="0" y="0"/>
              <a:chExt cx="1214722" cy="759201"/>
            </a:xfrm>
          </p:grpSpPr>
          <p:sp>
            <p:nvSpPr>
              <p:cNvPr id="857" name="Line"/>
              <p:cNvSpPr/>
              <p:nvPr/>
            </p:nvSpPr>
            <p:spPr>
              <a:xfrm>
                <a:off x="379600" y="379600"/>
                <a:ext cx="835123" cy="1584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58" name="Line"/>
              <p:cNvSpPr/>
              <p:nvPr/>
            </p:nvSpPr>
            <p:spPr>
              <a:xfrm flipV="1">
                <a:off x="379600" y="-1"/>
                <a:ext cx="379602" cy="379602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59" name="Line"/>
              <p:cNvSpPr/>
              <p:nvPr/>
            </p:nvSpPr>
            <p:spPr>
              <a:xfrm flipV="1">
                <a:off x="378809" y="791"/>
                <a:ext cx="1583" cy="381184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0" name="Line"/>
              <p:cNvSpPr/>
              <p:nvPr/>
            </p:nvSpPr>
            <p:spPr>
              <a:xfrm flipH="1" flipV="1">
                <a:off x="224596" y="227760"/>
                <a:ext cx="154214" cy="154215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1" name="Line"/>
              <p:cNvSpPr/>
              <p:nvPr/>
            </p:nvSpPr>
            <p:spPr>
              <a:xfrm flipH="1" flipV="1">
                <a:off x="-1" y="381974"/>
                <a:ext cx="378811" cy="1583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2" name="Line"/>
              <p:cNvSpPr/>
              <p:nvPr/>
            </p:nvSpPr>
            <p:spPr>
              <a:xfrm flipH="1">
                <a:off x="227760" y="377227"/>
                <a:ext cx="154215" cy="154215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3" name="Line"/>
              <p:cNvSpPr/>
              <p:nvPr/>
            </p:nvSpPr>
            <p:spPr>
              <a:xfrm>
                <a:off x="379600" y="378018"/>
                <a:ext cx="1584" cy="381184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4" name="Line"/>
              <p:cNvSpPr/>
              <p:nvPr/>
            </p:nvSpPr>
            <p:spPr>
              <a:xfrm>
                <a:off x="379601" y="379600"/>
                <a:ext cx="303682" cy="311590"/>
              </a:xfrm>
              <a:prstGeom prst="line">
                <a:avLst/>
              </a:prstGeom>
              <a:noFill/>
              <a:ln w="38100" cap="flat">
                <a:solidFill>
                  <a:srgbClr val="00206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865" name="Circle"/>
              <p:cNvSpPr/>
              <p:nvPr/>
            </p:nvSpPr>
            <p:spPr>
              <a:xfrm>
                <a:off x="332151" y="332151"/>
                <a:ext cx="75921" cy="759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400"/>
              </a:p>
            </p:txBody>
          </p:sp>
        </p:grpSp>
      </p:grpSp>
      <p:sp>
        <p:nvSpPr>
          <p:cNvPr id="868" name="angle histogram"/>
          <p:cNvSpPr txBox="1"/>
          <p:nvPr/>
        </p:nvSpPr>
        <p:spPr>
          <a:xfrm>
            <a:off x="9166044" y="6773403"/>
            <a:ext cx="229550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angle histogram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IFT descrip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SIFT descriptor</a:t>
            </a:r>
          </a:p>
        </p:txBody>
      </p:sp>
      <p:sp>
        <p:nvSpPr>
          <p:cNvPr id="870" name="Full vers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version</a:t>
            </a:r>
          </a:p>
          <a:p>
            <a:pPr lvl="1"/>
            <a:r>
              <a:t>Divide the 16x16 window into a 4x4 grid of cells (2x2 case shown below)</a:t>
            </a:r>
          </a:p>
          <a:p>
            <a:pPr lvl="1"/>
            <a:r>
              <a:t>Compute an orientation histogram for each cell</a:t>
            </a:r>
          </a:p>
          <a:p>
            <a:pPr lvl="1"/>
            <a:r>
              <a:t>16 cells * 8 orientations = 128 dimensional descriptor</a:t>
            </a:r>
          </a:p>
        </p:txBody>
      </p:sp>
      <p:pic>
        <p:nvPicPr>
          <p:cNvPr id="872" name="descrip" descr="descr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337" y="5023001"/>
            <a:ext cx="7757588" cy="369257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Adapted from slide by David Lowe"/>
          <p:cNvSpPr txBox="1"/>
          <p:nvPr/>
        </p:nvSpPr>
        <p:spPr>
          <a:xfrm>
            <a:off x="6281658" y="8991576"/>
            <a:ext cx="47769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Adapted from slide by David Lowe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roperties of SIF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SIFT</a:t>
            </a:r>
          </a:p>
        </p:txBody>
      </p:sp>
      <p:sp>
        <p:nvSpPr>
          <p:cNvPr id="875" name="Extraordinarily robust matching techniqu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Extraordinarily robust matching technique</a:t>
            </a:r>
          </a:p>
          <a:p>
            <a:pPr lvl="1"/>
            <a:r>
              <a:rPr lang="en-US" dirty="0"/>
              <a:t>Can handle changes in viewpoint</a:t>
            </a:r>
          </a:p>
          <a:p>
            <a:pPr lvl="2"/>
            <a:r>
              <a:rPr lang="en-US" dirty="0"/>
              <a:t>Up to about 60 degree out of plane rotation</a:t>
            </a:r>
          </a:p>
          <a:p>
            <a:pPr lvl="1"/>
            <a:r>
              <a:rPr lang="en-US" dirty="0"/>
              <a:t>Can handle significant changes in illumination</a:t>
            </a:r>
          </a:p>
          <a:p>
            <a:pPr lvl="2"/>
            <a:r>
              <a:rPr lang="en-US" dirty="0"/>
              <a:t>Sometimes even day vs. night (below)</a:t>
            </a:r>
          </a:p>
          <a:p>
            <a:pPr lvl="1"/>
            <a:r>
              <a:rPr lang="en-US" dirty="0"/>
              <a:t>Fast and efficient—can run in real time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roperties of SIF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SIFT</a:t>
            </a:r>
          </a:p>
        </p:txBody>
      </p:sp>
      <p:sp>
        <p:nvSpPr>
          <p:cNvPr id="875" name="Extraordinarily robust matching techniqu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code available</a:t>
            </a:r>
          </a:p>
          <a:p>
            <a:pPr lvl="2"/>
            <a:r>
              <a:rPr lang="en-US" dirty="0">
                <a:hlinkClick r:id="rId2"/>
              </a:rPr>
              <a:t>http://people.csail.mit.edu/albert/ladypack/wiki/index.php/Known_implementations_of_SIFT</a:t>
            </a:r>
            <a:r>
              <a:rPr lang="en-US" dirty="0"/>
              <a:t> </a:t>
            </a:r>
          </a:p>
        </p:txBody>
      </p:sp>
      <p:pic>
        <p:nvPicPr>
          <p:cNvPr id="877" name="http://www.cs.washington.edu/homes/snavely/outgoing/test/1a.jpg" descr="http://www.cs.washington.edu/homes/snavely/outgoing/test/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05" y="3564675"/>
            <a:ext cx="6394027" cy="4793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http://www.cs.washington.edu/homes/snavely/outgoing/test/2a.jpg" descr="http://www.cs.washington.edu/homes/snavely/outgoing/test/2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309" y="3573706"/>
            <a:ext cx="6378223" cy="47842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8478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Maximally Stable Extremal Reg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Maximally Stable Extremal Regions</a:t>
            </a:r>
          </a:p>
        </p:txBody>
      </p:sp>
      <p:sp>
        <p:nvSpPr>
          <p:cNvPr id="880" name="Maximally Stable Extremal Region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Maximally Stable Extremal Regions</a:t>
            </a:r>
          </a:p>
          <a:p>
            <a:pPr lvl="1"/>
            <a:r>
              <a:rPr lang="en-US" dirty="0"/>
              <a:t>Threshold image intensities: I &gt; thresh</a:t>
            </a:r>
            <a:br>
              <a:rPr lang="en-US" dirty="0"/>
            </a:br>
            <a:r>
              <a:rPr lang="en-US" dirty="0"/>
              <a:t>for several increasing values of thresh</a:t>
            </a:r>
          </a:p>
          <a:p>
            <a:pPr lvl="1"/>
            <a:r>
              <a:rPr lang="en-US" dirty="0"/>
              <a:t>Extract connected components</a:t>
            </a:r>
            <a:br>
              <a:rPr lang="en-US" dirty="0"/>
            </a:br>
            <a:r>
              <a:rPr lang="en-US" dirty="0"/>
              <a:t>(“Extremal Regions”)</a:t>
            </a:r>
          </a:p>
          <a:p>
            <a:pPr lvl="1"/>
            <a:r>
              <a:rPr lang="en-US" dirty="0"/>
              <a:t>Find a threshold when region is “Maximally Stable”,</a:t>
            </a:r>
            <a:br>
              <a:rPr lang="en-US" dirty="0"/>
            </a:br>
            <a:r>
              <a:rPr lang="en-US" dirty="0"/>
              <a:t> i.e. local minimum of the relative growth</a:t>
            </a:r>
          </a:p>
          <a:p>
            <a:pPr lvl="1"/>
            <a:r>
              <a:rPr lang="en-US" dirty="0"/>
              <a:t>Approximate each region with </a:t>
            </a:r>
            <a:br>
              <a:rPr lang="en-US" dirty="0"/>
            </a:br>
            <a:r>
              <a:rPr lang="en-US" dirty="0"/>
              <a:t>an ellipse</a:t>
            </a:r>
          </a:p>
        </p:txBody>
      </p:sp>
      <p:pic>
        <p:nvPicPr>
          <p:cNvPr id="882" name="mini_israel" descr="mini_isra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380" y="2191682"/>
            <a:ext cx="4542650" cy="605084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J.Matas et.al. “Distinguished Regions for Wide-baseline Stereo”. BMVC 2002."/>
          <p:cNvSpPr txBox="1"/>
          <p:nvPr/>
        </p:nvSpPr>
        <p:spPr>
          <a:xfrm>
            <a:off x="2655410" y="8867398"/>
            <a:ext cx="1202944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J.Matas et.al. “Distinguished Regions for Wide-baseline Stereo”. BMVC 2002.</a:t>
            </a:r>
          </a:p>
        </p:txBody>
      </p:sp>
      <p:pic>
        <p:nvPicPr>
          <p:cNvPr id="884" name="mini_israel_230" descr="mini_israel_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mini_israel_227" descr="mini_israel_2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mini_israel_224" descr="mini_israel_2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mini_israel_221" descr="mini_israel_2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mini_israel_218" descr="mini_israel_2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mini_israel_215" descr="mini_israel_2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mini_israel_212" descr="mini_israel_2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1" name="mini_israel_209" descr="mini_israel_2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mini_israel_206" descr="mini_israel_2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mini_israel_203" descr="mini_israel_2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mini_israel_200" descr="mini_israel_2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32380" y="2205228"/>
            <a:ext cx="4531361" cy="6037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" grpId="0" animBg="1" advAuto="0"/>
      <p:bldP spid="884" grpId="0" animBg="1" advAuto="0"/>
      <p:bldP spid="885" grpId="0" animBg="1" advAuto="0"/>
      <p:bldP spid="886" grpId="0" animBg="1" advAuto="0"/>
      <p:bldP spid="887" grpId="0" animBg="1" advAuto="0"/>
      <p:bldP spid="888" grpId="0" animBg="1" advAuto="0"/>
      <p:bldP spid="889" grpId="0" animBg="1" advAuto="0"/>
      <p:bldP spid="890" grpId="0" animBg="1" advAuto="0"/>
      <p:bldP spid="891" grpId="0" animBg="1" advAuto="0"/>
      <p:bldP spid="892" grpId="0" animBg="1" advAuto="0"/>
      <p:bldP spid="893" grpId="0" animBg="1" advAuto="0"/>
      <p:bldP spid="894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Feature match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sp>
        <p:nvSpPr>
          <p:cNvPr id="896" name="Given a feature in I1, how to find the best match in I2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feature in I1, how to find the best match in I2?</a:t>
            </a:r>
          </a:p>
          <a:p>
            <a:pPr lvl="1"/>
            <a:r>
              <a:rPr lang="en-US"/>
              <a:t>Define distance function that compares two descriptors</a:t>
            </a:r>
          </a:p>
          <a:p>
            <a:pPr lvl="1"/>
            <a:r>
              <a:rPr lang="en-US"/>
              <a:t>Test all the features in I2, find the one with min distance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Even harder 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 harder case</a:t>
            </a:r>
          </a:p>
        </p:txBody>
      </p:sp>
      <p:pic>
        <p:nvPicPr>
          <p:cNvPr id="243" name="youngProcessedR" descr="youngProcessed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10" y="6204374"/>
            <a:ext cx="4443308" cy="333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matched2002_R" descr="matched2002_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90" y="6204374"/>
            <a:ext cx="4443308" cy="333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afghanportraits" descr="afghanportrai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797" y="1408853"/>
            <a:ext cx="5418668" cy="405045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“How the Afghan Girl was Identified by Her Iris Patterns”  Read the story"/>
          <p:cNvSpPr txBox="1"/>
          <p:nvPr/>
        </p:nvSpPr>
        <p:spPr>
          <a:xfrm>
            <a:off x="3314682" y="5531532"/>
            <a:ext cx="1088249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“How the Afghan Girl was Identified by Her Iris Patterns”  Read the </a:t>
            </a:r>
            <a:r>
              <a:rPr sz="2200" u="sng" dirty="0">
                <a:hlinkClick r:id="rId5"/>
              </a:rPr>
              <a:t>story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Feature dist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distance</a:t>
            </a:r>
          </a:p>
        </p:txBody>
      </p:sp>
      <p:sp>
        <p:nvSpPr>
          <p:cNvPr id="899" name="How to define the difference between two features f1, f2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define the difference between two features f1, f2?</a:t>
            </a:r>
          </a:p>
          <a:p>
            <a:pPr lvl="1"/>
            <a:r>
              <a:t>Simple approach is SSD(f1, f2) </a:t>
            </a:r>
          </a:p>
          <a:p>
            <a:pPr lvl="2">
              <a:defRPr>
                <a:effectLst/>
              </a:defRPr>
            </a:pPr>
            <a:r>
              <a:t>sum of square differences between entries of the two descriptors</a:t>
            </a:r>
          </a:p>
          <a:p>
            <a:pPr lvl="2">
              <a:defRPr>
                <a:effectLst/>
              </a:defRPr>
            </a:pPr>
            <a:r>
              <a:t>can give good scores to very ambiguous (bad) matches </a:t>
            </a:r>
          </a:p>
        </p:txBody>
      </p:sp>
      <p:pic>
        <p:nvPicPr>
          <p:cNvPr id="901" name="http://www.canyonstatevinyl.com/images/Picket%20Fence.jpg" descr="http://www.canyonstatevinyl.com/images/Picket%20Fe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67" y="5132685"/>
            <a:ext cx="4489167" cy="3369354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Rectangle"/>
          <p:cNvSpPr/>
          <p:nvPr/>
        </p:nvSpPr>
        <p:spPr>
          <a:xfrm>
            <a:off x="4331962" y="6328885"/>
            <a:ext cx="271499" cy="321470"/>
          </a:xfrm>
          <a:prstGeom prst="rect">
            <a:avLst/>
          </a:prstGeom>
          <a:solidFill>
            <a:srgbClr val="00CC99">
              <a:alpha val="18038"/>
            </a:srgbClr>
          </a:solidFill>
          <a:ln w="381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03" name="http://www.canyonstatevinyl.com/images/Picket%20Fence.jpg" descr="http://www.canyonstatevinyl.com/images/Picket%20Fe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008" y="5132685"/>
            <a:ext cx="4489168" cy="3369354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I1"/>
          <p:cNvSpPr txBox="1"/>
          <p:nvPr/>
        </p:nvSpPr>
        <p:spPr>
          <a:xfrm>
            <a:off x="5083321" y="8561596"/>
            <a:ext cx="57387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I1</a:t>
            </a:r>
          </a:p>
        </p:txBody>
      </p:sp>
      <p:sp>
        <p:nvSpPr>
          <p:cNvPr id="905" name="I2"/>
          <p:cNvSpPr txBox="1"/>
          <p:nvPr/>
        </p:nvSpPr>
        <p:spPr>
          <a:xfrm>
            <a:off x="11479605" y="8561596"/>
            <a:ext cx="57387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I2</a:t>
            </a:r>
          </a:p>
        </p:txBody>
      </p:sp>
      <p:sp>
        <p:nvSpPr>
          <p:cNvPr id="906" name="f1"/>
          <p:cNvSpPr txBox="1"/>
          <p:nvPr/>
        </p:nvSpPr>
        <p:spPr>
          <a:xfrm>
            <a:off x="4282565" y="5709460"/>
            <a:ext cx="37029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f1</a:t>
            </a:r>
          </a:p>
        </p:txBody>
      </p:sp>
      <p:sp>
        <p:nvSpPr>
          <p:cNvPr id="907" name="f2"/>
          <p:cNvSpPr txBox="1"/>
          <p:nvPr/>
        </p:nvSpPr>
        <p:spPr>
          <a:xfrm>
            <a:off x="12467890" y="5569967"/>
            <a:ext cx="3815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f2</a:t>
            </a:r>
          </a:p>
        </p:txBody>
      </p:sp>
      <p:sp>
        <p:nvSpPr>
          <p:cNvPr id="908" name="Rectangle"/>
          <p:cNvSpPr/>
          <p:nvPr/>
        </p:nvSpPr>
        <p:spPr>
          <a:xfrm>
            <a:off x="12522897" y="6341585"/>
            <a:ext cx="271498" cy="321470"/>
          </a:xfrm>
          <a:prstGeom prst="rect">
            <a:avLst/>
          </a:prstGeom>
          <a:solidFill>
            <a:srgbClr val="00CC99">
              <a:alpha val="18038"/>
            </a:srgbClr>
          </a:solidFill>
          <a:ln w="381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Feature distanc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distance</a:t>
            </a:r>
          </a:p>
        </p:txBody>
      </p:sp>
      <p:sp>
        <p:nvSpPr>
          <p:cNvPr id="910" name="How to define the difference between two features f1, f2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the difference between two features f1, f2?</a:t>
            </a:r>
          </a:p>
          <a:p>
            <a:pPr lvl="1"/>
            <a:r>
              <a:rPr lang="en-US" dirty="0"/>
              <a:t>Better approach:  ratio distance = SSD(f1, f2) / SSD(f1, f2’)</a:t>
            </a:r>
          </a:p>
          <a:p>
            <a:pPr lvl="2"/>
            <a:r>
              <a:rPr lang="en-US" dirty="0"/>
              <a:t>f2 is best SSD match to f1 in I2</a:t>
            </a:r>
          </a:p>
          <a:p>
            <a:pPr lvl="2"/>
            <a:r>
              <a:rPr lang="en-US" dirty="0"/>
              <a:t>f2’  is  2nd best SSD match to f1 in I2</a:t>
            </a:r>
          </a:p>
          <a:p>
            <a:pPr lvl="2"/>
            <a:r>
              <a:rPr lang="en-US" dirty="0"/>
              <a:t>gives small values for ambiguous matches</a:t>
            </a:r>
          </a:p>
        </p:txBody>
      </p:sp>
      <p:pic>
        <p:nvPicPr>
          <p:cNvPr id="912" name="http://www.canyonstatevinyl.com/images/Picket%20Fence.jpg" descr="http://www.canyonstatevinyl.com/images/Picket%20Fe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64" y="5132685"/>
            <a:ext cx="4489167" cy="336935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"/>
          <p:cNvSpPr/>
          <p:nvPr/>
        </p:nvSpPr>
        <p:spPr>
          <a:xfrm>
            <a:off x="4331959" y="6328885"/>
            <a:ext cx="271499" cy="321470"/>
          </a:xfrm>
          <a:prstGeom prst="rect">
            <a:avLst/>
          </a:prstGeom>
          <a:solidFill>
            <a:srgbClr val="00CC99">
              <a:alpha val="18038"/>
            </a:srgbClr>
          </a:solidFill>
          <a:ln w="381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14" name="http://www.canyonstatevinyl.com/images/Picket%20Fence.jpg" descr="http://www.canyonstatevinyl.com/images/Picket%20Fe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005" y="5132685"/>
            <a:ext cx="4489168" cy="3369354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I1"/>
          <p:cNvSpPr txBox="1"/>
          <p:nvPr/>
        </p:nvSpPr>
        <p:spPr>
          <a:xfrm>
            <a:off x="5083318" y="8561596"/>
            <a:ext cx="57387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I1</a:t>
            </a:r>
          </a:p>
        </p:txBody>
      </p:sp>
      <p:sp>
        <p:nvSpPr>
          <p:cNvPr id="916" name="I2"/>
          <p:cNvSpPr txBox="1"/>
          <p:nvPr/>
        </p:nvSpPr>
        <p:spPr>
          <a:xfrm>
            <a:off x="11479602" y="8561596"/>
            <a:ext cx="57387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I2</a:t>
            </a:r>
          </a:p>
        </p:txBody>
      </p:sp>
      <p:sp>
        <p:nvSpPr>
          <p:cNvPr id="917" name="f1"/>
          <p:cNvSpPr txBox="1"/>
          <p:nvPr/>
        </p:nvSpPr>
        <p:spPr>
          <a:xfrm>
            <a:off x="4282562" y="5709460"/>
            <a:ext cx="37029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f1</a:t>
            </a:r>
          </a:p>
        </p:txBody>
      </p:sp>
      <p:sp>
        <p:nvSpPr>
          <p:cNvPr id="918" name="f2"/>
          <p:cNvSpPr txBox="1"/>
          <p:nvPr/>
        </p:nvSpPr>
        <p:spPr>
          <a:xfrm>
            <a:off x="12467887" y="5569967"/>
            <a:ext cx="3815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f2</a:t>
            </a:r>
          </a:p>
        </p:txBody>
      </p:sp>
      <p:sp>
        <p:nvSpPr>
          <p:cNvPr id="919" name="Rectangle"/>
          <p:cNvSpPr/>
          <p:nvPr/>
        </p:nvSpPr>
        <p:spPr>
          <a:xfrm>
            <a:off x="12522894" y="6341585"/>
            <a:ext cx="271498" cy="321470"/>
          </a:xfrm>
          <a:prstGeom prst="rect">
            <a:avLst/>
          </a:prstGeom>
          <a:solidFill>
            <a:srgbClr val="00CC99">
              <a:alpha val="18038"/>
            </a:srgbClr>
          </a:solidFill>
          <a:ln w="381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20" name="f2'"/>
          <p:cNvSpPr txBox="1"/>
          <p:nvPr/>
        </p:nvSpPr>
        <p:spPr>
          <a:xfrm>
            <a:off x="11261139" y="5574632"/>
            <a:ext cx="11356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f2'</a:t>
            </a:r>
          </a:p>
        </p:txBody>
      </p:sp>
      <p:sp>
        <p:nvSpPr>
          <p:cNvPr id="921" name="Rectangle"/>
          <p:cNvSpPr/>
          <p:nvPr/>
        </p:nvSpPr>
        <p:spPr>
          <a:xfrm>
            <a:off x="11693221" y="6330862"/>
            <a:ext cx="271499" cy="321469"/>
          </a:xfrm>
          <a:prstGeom prst="rect">
            <a:avLst/>
          </a:prstGeom>
          <a:solidFill>
            <a:srgbClr val="00CC99">
              <a:alpha val="18038"/>
            </a:srgbClr>
          </a:solidFill>
          <a:ln w="381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Evaluating the resul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2AD79F-E305-C243-8321-AF471EFD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How can we measure the performance of a feature matcher?</a:t>
            </a:r>
          </a:p>
        </p:txBody>
      </p:sp>
      <p:pic>
        <p:nvPicPr>
          <p:cNvPr id="925" name="http://farm1.static.flickr.com/47/136915456_c6f719ea3f.jpg?v=0" descr="http://farm1.static.flickr.com/47/136915456_c6f719ea3f.jpg?v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64" y="5389862"/>
            <a:ext cx="4389121" cy="3291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http://farm1.static.flickr.com/133/328570837_37b6289916.jpg?v=0" descr="http://farm1.static.flickr.com/133/328570837_37b6289916.jpg?v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582" y="5383090"/>
            <a:ext cx="4637477" cy="3255717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Square"/>
          <p:cNvSpPr/>
          <p:nvPr/>
        </p:nvSpPr>
        <p:spPr>
          <a:xfrm>
            <a:off x="5780056" y="6189117"/>
            <a:ext cx="216748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28" name="Square"/>
          <p:cNvSpPr/>
          <p:nvPr/>
        </p:nvSpPr>
        <p:spPr>
          <a:xfrm>
            <a:off x="11365800" y="6137188"/>
            <a:ext cx="216747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29" name="Square"/>
          <p:cNvSpPr/>
          <p:nvPr/>
        </p:nvSpPr>
        <p:spPr>
          <a:xfrm>
            <a:off x="4804696" y="5972369"/>
            <a:ext cx="216748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30" name="Square"/>
          <p:cNvSpPr/>
          <p:nvPr/>
        </p:nvSpPr>
        <p:spPr>
          <a:xfrm>
            <a:off x="10440111" y="5647249"/>
            <a:ext cx="216747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31" name="Square"/>
          <p:cNvSpPr/>
          <p:nvPr/>
        </p:nvSpPr>
        <p:spPr>
          <a:xfrm>
            <a:off x="4479576" y="5430504"/>
            <a:ext cx="216748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32" name="Square"/>
          <p:cNvSpPr/>
          <p:nvPr/>
        </p:nvSpPr>
        <p:spPr>
          <a:xfrm>
            <a:off x="10006618" y="6622609"/>
            <a:ext cx="216747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33" name="Line"/>
          <p:cNvSpPr/>
          <p:nvPr/>
        </p:nvSpPr>
        <p:spPr>
          <a:xfrm flipV="1">
            <a:off x="5021443" y="5737561"/>
            <a:ext cx="5418668" cy="325121"/>
          </a:xfrm>
          <a:prstGeom prst="line">
            <a:avLst/>
          </a:prstGeom>
          <a:ln w="38100">
            <a:solidFill>
              <a:srgbClr val="3333CC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34" name="50"/>
          <p:cNvSpPr/>
          <p:nvPr/>
        </p:nvSpPr>
        <p:spPr>
          <a:xfrm>
            <a:off x="8429438" y="5478160"/>
            <a:ext cx="503343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50</a:t>
            </a:r>
          </a:p>
        </p:txBody>
      </p:sp>
      <p:sp>
        <p:nvSpPr>
          <p:cNvPr id="935" name="Line"/>
          <p:cNvSpPr/>
          <p:nvPr/>
        </p:nvSpPr>
        <p:spPr>
          <a:xfrm flipV="1">
            <a:off x="5996803" y="6189116"/>
            <a:ext cx="5368996" cy="108374"/>
          </a:xfrm>
          <a:prstGeom prst="line">
            <a:avLst/>
          </a:prstGeom>
          <a:ln w="38100">
            <a:solidFill>
              <a:srgbClr val="3333CC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36" name="75"/>
          <p:cNvSpPr/>
          <p:nvPr/>
        </p:nvSpPr>
        <p:spPr>
          <a:xfrm>
            <a:off x="8429438" y="5928415"/>
            <a:ext cx="503343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75</a:t>
            </a:r>
          </a:p>
        </p:txBody>
      </p:sp>
      <p:sp>
        <p:nvSpPr>
          <p:cNvPr id="937" name="Line"/>
          <p:cNvSpPr/>
          <p:nvPr/>
        </p:nvSpPr>
        <p:spPr>
          <a:xfrm>
            <a:off x="4567469" y="5647250"/>
            <a:ext cx="5439148" cy="1626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379" extrusionOk="0">
                <a:moveTo>
                  <a:pt x="81" y="0"/>
                </a:moveTo>
                <a:cubicBezTo>
                  <a:pt x="-26" y="6053"/>
                  <a:pt x="-133" y="12105"/>
                  <a:pt x="509" y="15666"/>
                </a:cubicBezTo>
                <a:cubicBezTo>
                  <a:pt x="1150" y="19226"/>
                  <a:pt x="437" y="21600"/>
                  <a:pt x="3930" y="21363"/>
                </a:cubicBezTo>
                <a:cubicBezTo>
                  <a:pt x="7423" y="21125"/>
                  <a:pt x="14445" y="17684"/>
                  <a:pt x="21467" y="14242"/>
                </a:cubicBezTo>
              </a:path>
            </a:pathLst>
          </a:custGeom>
          <a:ln w="50800">
            <a:solidFill>
              <a:srgbClr val="3333CC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938" name="200"/>
          <p:cNvSpPr/>
          <p:nvPr/>
        </p:nvSpPr>
        <p:spPr>
          <a:xfrm>
            <a:off x="8329250" y="6744209"/>
            <a:ext cx="703718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200</a:t>
            </a:r>
          </a:p>
        </p:txBody>
      </p:sp>
      <p:sp>
        <p:nvSpPr>
          <p:cNvPr id="939" name="feature distance"/>
          <p:cNvSpPr/>
          <p:nvPr/>
        </p:nvSpPr>
        <p:spPr>
          <a:xfrm>
            <a:off x="7349815" y="8807818"/>
            <a:ext cx="2662588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feature distance</a:t>
            </a:r>
          </a:p>
        </p:txBody>
      </p:sp>
      <p:sp>
        <p:nvSpPr>
          <p:cNvPr id="940" name="Line"/>
          <p:cNvSpPr/>
          <p:nvPr/>
        </p:nvSpPr>
        <p:spPr>
          <a:xfrm flipH="1" flipV="1">
            <a:off x="8706137" y="7187054"/>
            <a:ext cx="108375" cy="168881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True/false positiv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True/false positives</a:t>
            </a:r>
          </a:p>
        </p:txBody>
      </p:sp>
      <p:sp>
        <p:nvSpPr>
          <p:cNvPr id="942" name="The distance threshold affects performanc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distance threshold affects performance</a:t>
            </a:r>
          </a:p>
          <a:p>
            <a:pPr lvl="1"/>
            <a:r>
              <a:rPr lang="en-US" dirty="0"/>
              <a:t>True positives = # of detected matches that are correct</a:t>
            </a:r>
          </a:p>
          <a:p>
            <a:pPr lvl="2"/>
            <a:r>
              <a:rPr lang="en-US" dirty="0"/>
              <a:t>Suppose we want to maximize these—how to choose threshold?</a:t>
            </a:r>
          </a:p>
          <a:p>
            <a:pPr lvl="1"/>
            <a:r>
              <a:rPr lang="en-US" dirty="0"/>
              <a:t>False positives = # of detected matches that are incorrect</a:t>
            </a:r>
          </a:p>
          <a:p>
            <a:pPr lvl="2"/>
            <a:r>
              <a:rPr lang="en-US" dirty="0"/>
              <a:t>Suppose we want to minimize these—how to choose threshold?</a:t>
            </a:r>
          </a:p>
        </p:txBody>
      </p:sp>
      <p:pic>
        <p:nvPicPr>
          <p:cNvPr id="944" name="http://farm1.static.flickr.com/47/136915456_c6f719ea3f.jpg?v=0" descr="http://farm1.static.flickr.com/47/136915456_c6f719ea3f.jpg?v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090" y="5527588"/>
            <a:ext cx="4389121" cy="32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http://farm1.static.flickr.com/133/328570837_37b6289916.jpg?v=0" descr="http://farm1.static.flickr.com/133/328570837_37b6289916.jpg?v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08" y="5520814"/>
            <a:ext cx="4637477" cy="325571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Square"/>
          <p:cNvSpPr/>
          <p:nvPr/>
        </p:nvSpPr>
        <p:spPr>
          <a:xfrm>
            <a:off x="5828182" y="6326842"/>
            <a:ext cx="216748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47" name="Square"/>
          <p:cNvSpPr/>
          <p:nvPr/>
        </p:nvSpPr>
        <p:spPr>
          <a:xfrm>
            <a:off x="11413926" y="6274911"/>
            <a:ext cx="216747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48" name="Square"/>
          <p:cNvSpPr/>
          <p:nvPr/>
        </p:nvSpPr>
        <p:spPr>
          <a:xfrm>
            <a:off x="4852822" y="6110094"/>
            <a:ext cx="216748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49" name="Square"/>
          <p:cNvSpPr/>
          <p:nvPr/>
        </p:nvSpPr>
        <p:spPr>
          <a:xfrm>
            <a:off x="10488237" y="5784975"/>
            <a:ext cx="216747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50" name="Square"/>
          <p:cNvSpPr/>
          <p:nvPr/>
        </p:nvSpPr>
        <p:spPr>
          <a:xfrm>
            <a:off x="4527702" y="5568227"/>
            <a:ext cx="216748" cy="216748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51" name="Square"/>
          <p:cNvSpPr/>
          <p:nvPr/>
        </p:nvSpPr>
        <p:spPr>
          <a:xfrm>
            <a:off x="10054744" y="6760335"/>
            <a:ext cx="216747" cy="216747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52" name="Line"/>
          <p:cNvSpPr/>
          <p:nvPr/>
        </p:nvSpPr>
        <p:spPr>
          <a:xfrm flipV="1">
            <a:off x="5069569" y="5875286"/>
            <a:ext cx="5418668" cy="325121"/>
          </a:xfrm>
          <a:prstGeom prst="line">
            <a:avLst/>
          </a:prstGeom>
          <a:ln w="38100">
            <a:solidFill>
              <a:srgbClr val="3333CC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53" name="50"/>
          <p:cNvSpPr/>
          <p:nvPr/>
        </p:nvSpPr>
        <p:spPr>
          <a:xfrm>
            <a:off x="8486788" y="5696295"/>
            <a:ext cx="503343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50</a:t>
            </a:r>
          </a:p>
        </p:txBody>
      </p:sp>
      <p:sp>
        <p:nvSpPr>
          <p:cNvPr id="954" name="Line"/>
          <p:cNvSpPr/>
          <p:nvPr/>
        </p:nvSpPr>
        <p:spPr>
          <a:xfrm flipV="1">
            <a:off x="6044929" y="6326841"/>
            <a:ext cx="5368996" cy="108375"/>
          </a:xfrm>
          <a:prstGeom prst="line">
            <a:avLst/>
          </a:prstGeom>
          <a:ln w="38100">
            <a:solidFill>
              <a:srgbClr val="3333CC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55" name="75"/>
          <p:cNvSpPr/>
          <p:nvPr/>
        </p:nvSpPr>
        <p:spPr>
          <a:xfrm>
            <a:off x="8477564" y="6074606"/>
            <a:ext cx="503343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75</a:t>
            </a:r>
          </a:p>
        </p:txBody>
      </p:sp>
      <p:sp>
        <p:nvSpPr>
          <p:cNvPr id="956" name="Line"/>
          <p:cNvSpPr/>
          <p:nvPr/>
        </p:nvSpPr>
        <p:spPr>
          <a:xfrm>
            <a:off x="4615595" y="5784975"/>
            <a:ext cx="5439148" cy="1626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379" extrusionOk="0">
                <a:moveTo>
                  <a:pt x="81" y="0"/>
                </a:moveTo>
                <a:cubicBezTo>
                  <a:pt x="-26" y="6053"/>
                  <a:pt x="-133" y="12105"/>
                  <a:pt x="509" y="15666"/>
                </a:cubicBezTo>
                <a:cubicBezTo>
                  <a:pt x="1150" y="19226"/>
                  <a:pt x="437" y="21600"/>
                  <a:pt x="3930" y="21363"/>
                </a:cubicBezTo>
                <a:cubicBezTo>
                  <a:pt x="7423" y="21125"/>
                  <a:pt x="14445" y="17684"/>
                  <a:pt x="21467" y="14242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957" name="200"/>
          <p:cNvSpPr/>
          <p:nvPr/>
        </p:nvSpPr>
        <p:spPr>
          <a:xfrm>
            <a:off x="8377376" y="6672351"/>
            <a:ext cx="703718" cy="5334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200</a:t>
            </a:r>
          </a:p>
        </p:txBody>
      </p:sp>
      <p:sp>
        <p:nvSpPr>
          <p:cNvPr id="958" name="feature distance"/>
          <p:cNvSpPr/>
          <p:nvPr/>
        </p:nvSpPr>
        <p:spPr>
          <a:xfrm>
            <a:off x="7806257" y="8900151"/>
            <a:ext cx="2112758" cy="4411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feature distance</a:t>
            </a:r>
          </a:p>
        </p:txBody>
      </p:sp>
      <p:sp>
        <p:nvSpPr>
          <p:cNvPr id="959" name="Line"/>
          <p:cNvSpPr/>
          <p:nvPr/>
        </p:nvSpPr>
        <p:spPr>
          <a:xfrm flipH="1" flipV="1">
            <a:off x="8971009" y="6543588"/>
            <a:ext cx="230294" cy="227584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60" name="false match"/>
          <p:cNvSpPr txBox="1"/>
          <p:nvPr/>
        </p:nvSpPr>
        <p:spPr>
          <a:xfrm>
            <a:off x="8152956" y="7149762"/>
            <a:ext cx="115255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false match</a:t>
            </a:r>
          </a:p>
        </p:txBody>
      </p:sp>
      <p:sp>
        <p:nvSpPr>
          <p:cNvPr id="961" name="true match"/>
          <p:cNvSpPr txBox="1"/>
          <p:nvPr/>
        </p:nvSpPr>
        <p:spPr>
          <a:xfrm>
            <a:off x="8541475" y="5502196"/>
            <a:ext cx="107401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true match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Evaluating 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Evaluating the 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CE23E1-8BC8-EC46-9C66-48FC979C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measure the performance of a feature matcher?</a:t>
            </a:r>
          </a:p>
        </p:txBody>
      </p:sp>
      <p:sp>
        <p:nvSpPr>
          <p:cNvPr id="964" name="Line"/>
          <p:cNvSpPr/>
          <p:nvPr/>
        </p:nvSpPr>
        <p:spPr>
          <a:xfrm flipH="1">
            <a:off x="7568335" y="3627035"/>
            <a:ext cx="596054" cy="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65" name="Line"/>
          <p:cNvSpPr/>
          <p:nvPr/>
        </p:nvSpPr>
        <p:spPr>
          <a:xfrm flipH="1">
            <a:off x="8162131" y="3572848"/>
            <a:ext cx="1" cy="296672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66" name="0.7"/>
          <p:cNvSpPr txBox="1"/>
          <p:nvPr/>
        </p:nvSpPr>
        <p:spPr>
          <a:xfrm>
            <a:off x="6981313" y="3107424"/>
            <a:ext cx="108373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0.7</a:t>
            </a:r>
            <a:endParaRPr dirty="0"/>
          </a:p>
        </p:txBody>
      </p:sp>
      <p:sp>
        <p:nvSpPr>
          <p:cNvPr id="967" name="Square"/>
          <p:cNvSpPr/>
          <p:nvPr/>
        </p:nvSpPr>
        <p:spPr>
          <a:xfrm>
            <a:off x="7785082" y="2705861"/>
            <a:ext cx="3684695" cy="36846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968" name="0"/>
          <p:cNvSpPr txBox="1"/>
          <p:nvPr/>
        </p:nvSpPr>
        <p:spPr>
          <a:xfrm>
            <a:off x="7459963" y="5923110"/>
            <a:ext cx="65024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000"/>
              <a:t>0</a:t>
            </a:r>
          </a:p>
        </p:txBody>
      </p:sp>
      <p:sp>
        <p:nvSpPr>
          <p:cNvPr id="969" name="1"/>
          <p:cNvSpPr txBox="1"/>
          <p:nvPr/>
        </p:nvSpPr>
        <p:spPr>
          <a:xfrm>
            <a:off x="11253029" y="6232847"/>
            <a:ext cx="4334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1</a:t>
            </a:r>
          </a:p>
        </p:txBody>
      </p:sp>
      <p:sp>
        <p:nvSpPr>
          <p:cNvPr id="970" name="1"/>
          <p:cNvSpPr txBox="1"/>
          <p:nvPr/>
        </p:nvSpPr>
        <p:spPr>
          <a:xfrm>
            <a:off x="7459962" y="2191597"/>
            <a:ext cx="4334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1</a:t>
            </a:r>
          </a:p>
        </p:txBody>
      </p:sp>
      <p:sp>
        <p:nvSpPr>
          <p:cNvPr id="971" name="false positive rate"/>
          <p:cNvSpPr txBox="1"/>
          <p:nvPr/>
        </p:nvSpPr>
        <p:spPr>
          <a:xfrm>
            <a:off x="7459962" y="6535086"/>
            <a:ext cx="48768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false positive rate</a:t>
            </a:r>
          </a:p>
        </p:txBody>
      </p:sp>
      <p:sp>
        <p:nvSpPr>
          <p:cNvPr id="972" name="true positive rate"/>
          <p:cNvSpPr txBox="1"/>
          <p:nvPr/>
        </p:nvSpPr>
        <p:spPr>
          <a:xfrm>
            <a:off x="5964448" y="3093741"/>
            <a:ext cx="1733975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true</a:t>
            </a:r>
            <a:br>
              <a:rPr sz="3200" dirty="0"/>
            </a:br>
            <a:r>
              <a:rPr sz="3200" dirty="0"/>
              <a:t>positive</a:t>
            </a:r>
            <a:br>
              <a:rPr sz="3200" dirty="0"/>
            </a:br>
            <a:r>
              <a:rPr sz="3200" dirty="0"/>
              <a:t>rate</a:t>
            </a:r>
            <a:br>
              <a:rPr sz="3200" dirty="0"/>
            </a:br>
            <a:endParaRPr sz="3200" dirty="0"/>
          </a:p>
        </p:txBody>
      </p:sp>
      <p:sp>
        <p:nvSpPr>
          <p:cNvPr id="973" name="# true positives…"/>
          <p:cNvSpPr txBox="1"/>
          <p:nvPr/>
        </p:nvSpPr>
        <p:spPr>
          <a:xfrm>
            <a:off x="2384477" y="4542912"/>
            <a:ext cx="411818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# true positives</a:t>
            </a:r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# matching features (positives)</a:t>
            </a:r>
          </a:p>
        </p:txBody>
      </p:sp>
      <p:sp>
        <p:nvSpPr>
          <p:cNvPr id="974" name="Line"/>
          <p:cNvSpPr/>
          <p:nvPr/>
        </p:nvSpPr>
        <p:spPr>
          <a:xfrm>
            <a:off x="2713932" y="5116304"/>
            <a:ext cx="345927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75" name="Circle"/>
          <p:cNvSpPr/>
          <p:nvPr/>
        </p:nvSpPr>
        <p:spPr>
          <a:xfrm>
            <a:off x="8110202" y="3572847"/>
            <a:ext cx="108375" cy="108374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976" name="Line"/>
          <p:cNvSpPr/>
          <p:nvPr/>
        </p:nvSpPr>
        <p:spPr>
          <a:xfrm>
            <a:off x="8164389" y="6214448"/>
            <a:ext cx="1" cy="32512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977" name="Line"/>
          <p:cNvSpPr/>
          <p:nvPr/>
        </p:nvSpPr>
        <p:spPr>
          <a:xfrm>
            <a:off x="7569239" y="3627938"/>
            <a:ext cx="32512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78" name="0.1"/>
          <p:cNvSpPr txBox="1"/>
          <p:nvPr/>
        </p:nvSpPr>
        <p:spPr>
          <a:xfrm>
            <a:off x="7626614" y="6401861"/>
            <a:ext cx="108373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0.1</a:t>
            </a:r>
          </a:p>
        </p:txBody>
      </p:sp>
      <p:sp>
        <p:nvSpPr>
          <p:cNvPr id="979" name="Line"/>
          <p:cNvSpPr/>
          <p:nvPr/>
        </p:nvSpPr>
        <p:spPr>
          <a:xfrm flipV="1">
            <a:off x="7785082" y="2705861"/>
            <a:ext cx="3684694" cy="36846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81" name="“recall”"/>
          <p:cNvSpPr txBox="1"/>
          <p:nvPr/>
        </p:nvSpPr>
        <p:spPr>
          <a:xfrm>
            <a:off x="3800169" y="6162229"/>
            <a:ext cx="135453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“recall”</a:t>
            </a:r>
          </a:p>
        </p:txBody>
      </p:sp>
      <p:sp>
        <p:nvSpPr>
          <p:cNvPr id="982" name="# false positives…"/>
          <p:cNvSpPr txBox="1"/>
          <p:nvPr/>
        </p:nvSpPr>
        <p:spPr>
          <a:xfrm>
            <a:off x="7568335" y="7165012"/>
            <a:ext cx="411818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# false positives</a:t>
            </a:r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# unmatched features (negatives)</a:t>
            </a:r>
          </a:p>
        </p:txBody>
      </p:sp>
      <p:sp>
        <p:nvSpPr>
          <p:cNvPr id="983" name="Line"/>
          <p:cNvSpPr/>
          <p:nvPr/>
        </p:nvSpPr>
        <p:spPr>
          <a:xfrm>
            <a:off x="7866904" y="7668613"/>
            <a:ext cx="3521050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4000"/>
          </a:p>
        </p:txBody>
      </p:sp>
      <p:sp>
        <p:nvSpPr>
          <p:cNvPr id="984" name="1 - “precision”"/>
          <p:cNvSpPr txBox="1"/>
          <p:nvPr/>
        </p:nvSpPr>
        <p:spPr>
          <a:xfrm>
            <a:off x="8065047" y="8545188"/>
            <a:ext cx="292387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1 - “precision”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Evaluating the resul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F2AC84-303B-3F48-97E8-C98BC0A5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measure the performance of a feature matcher?</a:t>
            </a:r>
          </a:p>
        </p:txBody>
      </p:sp>
      <p:sp>
        <p:nvSpPr>
          <p:cNvPr id="988" name="0.7"/>
          <p:cNvSpPr txBox="1"/>
          <p:nvPr/>
        </p:nvSpPr>
        <p:spPr>
          <a:xfrm>
            <a:off x="6267855" y="3393820"/>
            <a:ext cx="1083734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0.7</a:t>
            </a:r>
          </a:p>
        </p:txBody>
      </p:sp>
      <p:sp>
        <p:nvSpPr>
          <p:cNvPr id="989" name="Square"/>
          <p:cNvSpPr/>
          <p:nvPr/>
        </p:nvSpPr>
        <p:spPr>
          <a:xfrm>
            <a:off x="7369651" y="2600960"/>
            <a:ext cx="3684694" cy="368469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90" name="0"/>
          <p:cNvSpPr txBox="1"/>
          <p:nvPr/>
        </p:nvSpPr>
        <p:spPr>
          <a:xfrm>
            <a:off x="7044532" y="5910542"/>
            <a:ext cx="6502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</a:t>
            </a:r>
          </a:p>
        </p:txBody>
      </p:sp>
      <p:sp>
        <p:nvSpPr>
          <p:cNvPr id="991" name="1"/>
          <p:cNvSpPr txBox="1"/>
          <p:nvPr/>
        </p:nvSpPr>
        <p:spPr>
          <a:xfrm>
            <a:off x="10837598" y="6236672"/>
            <a:ext cx="43349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992" name="1"/>
          <p:cNvSpPr txBox="1"/>
          <p:nvPr/>
        </p:nvSpPr>
        <p:spPr>
          <a:xfrm>
            <a:off x="7099621" y="2328686"/>
            <a:ext cx="43349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993" name="false positive rate"/>
          <p:cNvSpPr txBox="1"/>
          <p:nvPr/>
        </p:nvSpPr>
        <p:spPr>
          <a:xfrm>
            <a:off x="6972282" y="6393303"/>
            <a:ext cx="487680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false positive rate</a:t>
            </a:r>
          </a:p>
        </p:txBody>
      </p:sp>
      <p:sp>
        <p:nvSpPr>
          <p:cNvPr id="994" name="true positive rate"/>
          <p:cNvSpPr txBox="1"/>
          <p:nvPr/>
        </p:nvSpPr>
        <p:spPr>
          <a:xfrm>
            <a:off x="6087233" y="4092901"/>
            <a:ext cx="173397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true</a:t>
            </a:r>
            <a:br>
              <a:rPr sz="1800"/>
            </a:br>
            <a:r>
              <a:rPr sz="1800"/>
              <a:t>positive</a:t>
            </a:r>
            <a:br>
              <a:rPr sz="1800"/>
            </a:br>
            <a:r>
              <a:rPr sz="1800"/>
              <a:t>rate</a:t>
            </a:r>
            <a:br>
              <a:rPr sz="1800"/>
            </a:br>
            <a:endParaRPr sz="1800"/>
          </a:p>
        </p:txBody>
      </p:sp>
      <p:sp>
        <p:nvSpPr>
          <p:cNvPr id="995" name="# true positives…"/>
          <p:cNvSpPr txBox="1"/>
          <p:nvPr/>
        </p:nvSpPr>
        <p:spPr>
          <a:xfrm>
            <a:off x="2482126" y="4281000"/>
            <a:ext cx="41181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# true positives</a:t>
            </a:r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# matching features (positives)</a:t>
            </a:r>
          </a:p>
        </p:txBody>
      </p:sp>
      <p:sp>
        <p:nvSpPr>
          <p:cNvPr id="996" name="Line"/>
          <p:cNvSpPr/>
          <p:nvPr/>
        </p:nvSpPr>
        <p:spPr>
          <a:xfrm>
            <a:off x="2811581" y="4609296"/>
            <a:ext cx="345927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97" name="Circle"/>
          <p:cNvSpPr/>
          <p:nvPr/>
        </p:nvSpPr>
        <p:spPr>
          <a:xfrm>
            <a:off x="7694771" y="3467946"/>
            <a:ext cx="108374" cy="108374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998" name="Line"/>
          <p:cNvSpPr/>
          <p:nvPr/>
        </p:nvSpPr>
        <p:spPr>
          <a:xfrm>
            <a:off x="7748958" y="6109547"/>
            <a:ext cx="1" cy="32512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999" name="Line"/>
          <p:cNvSpPr/>
          <p:nvPr/>
        </p:nvSpPr>
        <p:spPr>
          <a:xfrm>
            <a:off x="7153808" y="3523037"/>
            <a:ext cx="32512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000" name="0.1"/>
          <p:cNvSpPr txBox="1"/>
          <p:nvPr/>
        </p:nvSpPr>
        <p:spPr>
          <a:xfrm>
            <a:off x="7207091" y="6236672"/>
            <a:ext cx="10837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0.1</a:t>
            </a:r>
          </a:p>
        </p:txBody>
      </p:sp>
      <p:sp>
        <p:nvSpPr>
          <p:cNvPr id="1001" name="# false positives…"/>
          <p:cNvSpPr txBox="1"/>
          <p:nvPr/>
        </p:nvSpPr>
        <p:spPr>
          <a:xfrm>
            <a:off x="7351590" y="6690843"/>
            <a:ext cx="411818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# false positives</a:t>
            </a:r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# unmatched features (negatives)</a:t>
            </a:r>
          </a:p>
        </p:txBody>
      </p:sp>
      <p:sp>
        <p:nvSpPr>
          <p:cNvPr id="1002" name="Line"/>
          <p:cNvSpPr/>
          <p:nvPr/>
        </p:nvSpPr>
        <p:spPr>
          <a:xfrm>
            <a:off x="7681044" y="7019139"/>
            <a:ext cx="352105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003" name="Line"/>
          <p:cNvSpPr/>
          <p:nvPr/>
        </p:nvSpPr>
        <p:spPr>
          <a:xfrm flipV="1">
            <a:off x="7369651" y="2600960"/>
            <a:ext cx="3684695" cy="36846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004" name="Line"/>
          <p:cNvSpPr/>
          <p:nvPr/>
        </p:nvSpPr>
        <p:spPr>
          <a:xfrm>
            <a:off x="7369651" y="2600960"/>
            <a:ext cx="3684694" cy="368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2" y="19271"/>
                  <a:pt x="424" y="16941"/>
                  <a:pt x="635" y="14612"/>
                </a:cubicBezTo>
                <a:cubicBezTo>
                  <a:pt x="847" y="12282"/>
                  <a:pt x="953" y="9212"/>
                  <a:pt x="1271" y="7624"/>
                </a:cubicBezTo>
                <a:cubicBezTo>
                  <a:pt x="1588" y="6035"/>
                  <a:pt x="1694" y="5929"/>
                  <a:pt x="2541" y="5082"/>
                </a:cubicBezTo>
                <a:cubicBezTo>
                  <a:pt x="3388" y="4235"/>
                  <a:pt x="4024" y="3282"/>
                  <a:pt x="6353" y="2541"/>
                </a:cubicBezTo>
                <a:cubicBezTo>
                  <a:pt x="8682" y="1800"/>
                  <a:pt x="13976" y="1059"/>
                  <a:pt x="16518" y="635"/>
                </a:cubicBezTo>
                <a:cubicBezTo>
                  <a:pt x="19059" y="212"/>
                  <a:pt x="20329" y="106"/>
                  <a:pt x="21600" y="0"/>
                </a:cubicBezTo>
              </a:path>
            </a:pathLst>
          </a:custGeom>
          <a:ln w="50800">
            <a:solidFill>
              <a:srgbClr val="33CC33"/>
            </a:solidFill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1005" name="ROC curve  (“Receiver Operator Characteristic”)"/>
          <p:cNvSpPr txBox="1"/>
          <p:nvPr/>
        </p:nvSpPr>
        <p:spPr>
          <a:xfrm>
            <a:off x="7491479" y="2206036"/>
            <a:ext cx="82363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ROC curve  (“Receiver Operator Characteristic”)</a:t>
            </a:r>
          </a:p>
        </p:txBody>
      </p:sp>
      <p:sp>
        <p:nvSpPr>
          <p:cNvPr id="1006" name="ROC Curves…"/>
          <p:cNvSpPr txBox="1"/>
          <p:nvPr/>
        </p:nvSpPr>
        <p:spPr>
          <a:xfrm>
            <a:off x="2934810" y="7227505"/>
            <a:ext cx="12029442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800"/>
              <a:t>ROC Curves</a:t>
            </a:r>
          </a:p>
          <a:p>
            <a:pPr marL="723900" lvl="1" indent="-381000" algn="l">
              <a:spcBef>
                <a:spcPts val="400"/>
              </a:spcBef>
              <a:buSzPct val="100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Generated by counting # current/incorrect matches, for different threholds</a:t>
            </a:r>
          </a:p>
          <a:p>
            <a:pPr marL="723900" lvl="1" indent="-381000" algn="l">
              <a:spcBef>
                <a:spcPts val="400"/>
              </a:spcBef>
              <a:buSzPct val="100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Want to maximize area under the curve (AUC)</a:t>
            </a:r>
          </a:p>
          <a:p>
            <a:pPr marL="723900" lvl="1" indent="-381000" algn="l">
              <a:spcBef>
                <a:spcPts val="400"/>
              </a:spcBef>
              <a:buSzPct val="100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Useful for comparing different feature matching methods</a:t>
            </a:r>
          </a:p>
          <a:p>
            <a:pPr marL="723900" lvl="1" indent="-381000" algn="l">
              <a:spcBef>
                <a:spcPts val="400"/>
              </a:spcBef>
              <a:buSzPct val="100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For more info:  </a:t>
            </a:r>
            <a:r>
              <a:rPr sz="1600" u="sng">
                <a:hlinkClick r:id="rId2"/>
              </a:rPr>
              <a:t>http://en.wikipedia.org/wiki/Receiver_operating_characteristic</a:t>
            </a:r>
            <a:r>
              <a:rPr sz="2400"/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Lots of 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Lots of applications</a:t>
            </a:r>
          </a:p>
        </p:txBody>
      </p:sp>
      <p:sp>
        <p:nvSpPr>
          <p:cNvPr id="1008" name="Features are used for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1200"/>
              </a:spcBef>
              <a:buSzTx/>
              <a:buNone/>
              <a:defRPr sz="3800"/>
            </a:pPr>
            <a:r>
              <a:t>Features are used for:</a:t>
            </a:r>
          </a:p>
          <a:p>
            <a:pPr lvl="1"/>
            <a:r>
              <a:t>Image alignment (e.g., mosaics)</a:t>
            </a:r>
          </a:p>
          <a:p>
            <a:pPr lvl="1"/>
            <a:r>
              <a:t>3D reconstruction</a:t>
            </a:r>
          </a:p>
          <a:p>
            <a:pPr lvl="1"/>
            <a:r>
              <a:t>Motion tracking</a:t>
            </a:r>
          </a:p>
          <a:p>
            <a:pPr lvl="1"/>
            <a:r>
              <a:t>Object recognition</a:t>
            </a:r>
          </a:p>
          <a:p>
            <a:pPr lvl="1"/>
            <a:r>
              <a:t>Indexing and database retrieval</a:t>
            </a:r>
          </a:p>
          <a:p>
            <a:pPr lvl="1"/>
            <a:r>
              <a:t>Robot navigation</a:t>
            </a:r>
          </a:p>
          <a:p>
            <a:pPr lvl="1"/>
            <a:r>
              <a:t>… other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0740AA-F36F-B87D-AD20-7BDCDDA1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Object recognition (David Lowe)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3C503-C136-DBDE-4B98-EA66901EC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01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717" y="1625599"/>
            <a:ext cx="5766366" cy="684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image.png" descr="image.png"/>
          <p:cNvPicPr>
            <a:picLocks noChangeAspect="1"/>
          </p:cNvPicPr>
          <p:nvPr/>
        </p:nvPicPr>
        <p:blipFill>
          <a:blip r:embed="rId3"/>
          <a:srcRect l="13636" t="24705" r="12121" b="11978"/>
          <a:stretch>
            <a:fillRect/>
          </a:stretch>
        </p:blipFill>
        <p:spPr>
          <a:xfrm>
            <a:off x="8778504" y="2817706"/>
            <a:ext cx="5960534" cy="4499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ony Aib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Sony Aibo</a:t>
            </a:r>
          </a:p>
        </p:txBody>
      </p:sp>
      <p:sp>
        <p:nvSpPr>
          <p:cNvPr id="1016" name="SIFT usage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SIFT usage:</a:t>
            </a:r>
          </a:p>
          <a:p>
            <a:pPr lvl="1"/>
            <a:r>
              <a:t>Recognize  charging station</a:t>
            </a:r>
          </a:p>
          <a:p>
            <a:pPr lvl="1"/>
            <a:r>
              <a:t>Communicate with visual cards</a:t>
            </a:r>
          </a:p>
          <a:p>
            <a:pPr lvl="1"/>
            <a:r>
              <a:t> Teach object recognition</a:t>
            </a:r>
          </a:p>
        </p:txBody>
      </p:sp>
      <p:pic>
        <p:nvPicPr>
          <p:cNvPr id="10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42" y="1798174"/>
            <a:ext cx="7076404" cy="749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3D Reconstr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Reconstruction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6F0B0-EF5F-9147-B25D-648DFA1D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2" name="C:\snavely\thesis\Colosseum1.png" descr="C:\snavely\thesis\Colosseum1.png"/>
          <p:cNvPicPr>
            <a:picLocks noChangeAspect="1"/>
          </p:cNvPicPr>
          <p:nvPr/>
        </p:nvPicPr>
        <p:blipFill>
          <a:blip r:embed="rId2"/>
          <a:srcRect l="2835" r="2835"/>
          <a:stretch>
            <a:fillRect/>
          </a:stretch>
        </p:blipFill>
        <p:spPr>
          <a:xfrm>
            <a:off x="8995251" y="1877590"/>
            <a:ext cx="6140475" cy="4624811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</p:pic>
      <p:pic>
        <p:nvPicPr>
          <p:cNvPr id="102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63" y="1905489"/>
            <a:ext cx="6331847" cy="4635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Arrow"/>
          <p:cNvSpPr/>
          <p:nvPr/>
        </p:nvSpPr>
        <p:spPr>
          <a:xfrm>
            <a:off x="8293081" y="4768427"/>
            <a:ext cx="521548" cy="433495"/>
          </a:xfrm>
          <a:prstGeom prst="rightArrow">
            <a:avLst>
              <a:gd name="adj1" fmla="val 50000"/>
              <a:gd name="adj2" fmla="val 55805"/>
            </a:avLst>
          </a:prstGeom>
          <a:solidFill>
            <a:srgbClr val="95B3D7"/>
          </a:solidFill>
          <a:ln w="12700">
            <a:miter lim="400000"/>
          </a:ln>
          <a:effectLst>
            <a:outerShdw blurRad="88900" dist="50800" dir="2700000" rotWithShape="0">
              <a:srgbClr val="808080">
                <a:alpha val="3999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25" name="Internet Photos (“Colosseum”)"/>
          <p:cNvSpPr txBox="1"/>
          <p:nvPr/>
        </p:nvSpPr>
        <p:spPr>
          <a:xfrm>
            <a:off x="1876900" y="6631410"/>
            <a:ext cx="62837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Internet Photos (“Colosseum”)</a:t>
            </a:r>
          </a:p>
        </p:txBody>
      </p:sp>
      <p:sp>
        <p:nvSpPr>
          <p:cNvPr id="1026" name="Reconstructed 3D cameras and points"/>
          <p:cNvSpPr txBox="1"/>
          <p:nvPr/>
        </p:nvSpPr>
        <p:spPr>
          <a:xfrm>
            <a:off x="9999770" y="6631410"/>
            <a:ext cx="451206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Reconstructed 3D cameras and points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Hard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Harder still?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793245-185F-4041-A459-9EFAE755F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131" y="2059093"/>
            <a:ext cx="6285654" cy="628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78" y="2059093"/>
            <a:ext cx="6285655" cy="628565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NASA Mars Rover images"/>
          <p:cNvSpPr txBox="1"/>
          <p:nvPr/>
        </p:nvSpPr>
        <p:spPr>
          <a:xfrm>
            <a:off x="6123358" y="8312134"/>
            <a:ext cx="51477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NASA Mars Rover images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" id="{34755851-97A1-CE40-9F20-F215B4ADCBC1}" vid="{6F8B5E78-A976-4B42-AABF-C95AB732C094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</Template>
  <TotalTime>161</TotalTime>
  <Words>2754</Words>
  <Application>Microsoft Macintosh PowerPoint</Application>
  <PresentationFormat>Custom</PresentationFormat>
  <Paragraphs>474</Paragraphs>
  <Slides>89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System Font Regular</vt:lpstr>
      <vt:lpstr>Arial</vt:lpstr>
      <vt:lpstr>Avenir</vt:lpstr>
      <vt:lpstr>Calibri</vt:lpstr>
      <vt:lpstr>Cambria Math</vt:lpstr>
      <vt:lpstr>Candara</vt:lpstr>
      <vt:lpstr>Helvetica</vt:lpstr>
      <vt:lpstr>Times New Roman</vt:lpstr>
      <vt:lpstr>Wingdings</vt:lpstr>
      <vt:lpstr>2022</vt:lpstr>
      <vt:lpstr>Feature detection and matching</vt:lpstr>
      <vt:lpstr>Motivation: Automatic panoramas</vt:lpstr>
      <vt:lpstr>Why extract features?</vt:lpstr>
      <vt:lpstr>Why extract features?</vt:lpstr>
      <vt:lpstr>Why extract features?</vt:lpstr>
      <vt:lpstr>Image matching</vt:lpstr>
      <vt:lpstr>Harder case</vt:lpstr>
      <vt:lpstr>Even harder case</vt:lpstr>
      <vt:lpstr>Harder still?</vt:lpstr>
      <vt:lpstr>Answer below (look for tiny colored squares…)</vt:lpstr>
      <vt:lpstr>Features</vt:lpstr>
      <vt:lpstr>Image Matching</vt:lpstr>
      <vt:lpstr>Image Matching</vt:lpstr>
      <vt:lpstr>Invariant local features</vt:lpstr>
      <vt:lpstr>Advantages of local features</vt:lpstr>
      <vt:lpstr>More motivation…  </vt:lpstr>
      <vt:lpstr>What makes a good feature?</vt:lpstr>
      <vt:lpstr>Want uniqueness</vt:lpstr>
      <vt:lpstr>Local measures of uniqueness</vt:lpstr>
      <vt:lpstr>Feature detection</vt:lpstr>
      <vt:lpstr>Feature detection:  the math</vt:lpstr>
      <vt:lpstr>Small motion assumption</vt:lpstr>
      <vt:lpstr>What makes a good feature?</vt:lpstr>
      <vt:lpstr>What makes a good feature?</vt:lpstr>
      <vt:lpstr>Feature detection:  the math</vt:lpstr>
      <vt:lpstr>The second moment matrix</vt:lpstr>
      <vt:lpstr>Horizontal Edge</vt:lpstr>
      <vt:lpstr>Vertical Edge</vt:lpstr>
      <vt:lpstr>General case</vt:lpstr>
      <vt:lpstr>Quick eigenvalue/eigenvector review</vt:lpstr>
      <vt:lpstr>Feature detection:  the math</vt:lpstr>
      <vt:lpstr>Feature detection:  the math</vt:lpstr>
      <vt:lpstr>Feature detection:  the math</vt:lpstr>
      <vt:lpstr>Interpreting the eigenvalues</vt:lpstr>
      <vt:lpstr>Feature detection summary</vt:lpstr>
      <vt:lpstr>Feature detection summary</vt:lpstr>
      <vt:lpstr>The Harris operator</vt:lpstr>
      <vt:lpstr>The Harris operator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Image transformations</vt:lpstr>
      <vt:lpstr>Harris Detector: Invariance Properties</vt:lpstr>
      <vt:lpstr>Harris Detector: Invariance Properties</vt:lpstr>
      <vt:lpstr>Harris Detector: Invariance Properties</vt:lpstr>
      <vt:lpstr>Scale invariant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Another common definition of f</vt:lpstr>
      <vt:lpstr>Laplacian of Gaussian</vt:lpstr>
      <vt:lpstr>Scale selection</vt:lpstr>
      <vt:lpstr>Characteristic scale</vt:lpstr>
      <vt:lpstr>Scale-space blob detector: Example</vt:lpstr>
      <vt:lpstr>Scale-space blob detector: Example</vt:lpstr>
      <vt:lpstr>Scale-space blob detector: Example</vt:lpstr>
      <vt:lpstr>Feature Matching</vt:lpstr>
      <vt:lpstr>Feature descriptors</vt:lpstr>
      <vt:lpstr>Feature descriptors</vt:lpstr>
      <vt:lpstr>Invariance</vt:lpstr>
      <vt:lpstr>Invariance</vt:lpstr>
      <vt:lpstr>How to achieve invariance</vt:lpstr>
      <vt:lpstr>Rotation invariance for feature descriptors</vt:lpstr>
      <vt:lpstr>Multiscale Oriented PatcheS descriptor</vt:lpstr>
      <vt:lpstr>Detections at multiple scales</vt:lpstr>
      <vt:lpstr>Scale Invariant Feature Transform</vt:lpstr>
      <vt:lpstr>SIFT descriptor</vt:lpstr>
      <vt:lpstr>Properties of SIFT</vt:lpstr>
      <vt:lpstr>Properties of SIFT</vt:lpstr>
      <vt:lpstr>Maximally Stable Extremal Regions</vt:lpstr>
      <vt:lpstr>Feature matching</vt:lpstr>
      <vt:lpstr>Feature distance</vt:lpstr>
      <vt:lpstr>Feature distance</vt:lpstr>
      <vt:lpstr>Evaluating the results</vt:lpstr>
      <vt:lpstr>True/false positives</vt:lpstr>
      <vt:lpstr>Evaluating the results</vt:lpstr>
      <vt:lpstr>Evaluating the results</vt:lpstr>
      <vt:lpstr>Lots of applications</vt:lpstr>
      <vt:lpstr>Object recognition (David Lowe)</vt:lpstr>
      <vt:lpstr>Sony Aibo</vt:lpstr>
      <vt:lpstr>3D Reconstruction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detection and matching</dc:title>
  <cp:lastModifiedBy>신 현준</cp:lastModifiedBy>
  <cp:revision>10</cp:revision>
  <dcterms:modified xsi:type="dcterms:W3CDTF">2022-10-14T00:48:05Z</dcterms:modified>
</cp:coreProperties>
</file>